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44"/>
  </p:notesMasterIdLst>
  <p:handoutMasterIdLst>
    <p:handoutMasterId r:id="rId45"/>
  </p:handoutMasterIdLst>
  <p:sldIdLst>
    <p:sldId id="292" r:id="rId5"/>
    <p:sldId id="29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32" r:id="rId17"/>
    <p:sldId id="305" r:id="rId18"/>
    <p:sldId id="306" r:id="rId19"/>
    <p:sldId id="312" r:id="rId20"/>
    <p:sldId id="307" r:id="rId21"/>
    <p:sldId id="308" r:id="rId22"/>
    <p:sldId id="311" r:id="rId23"/>
    <p:sldId id="333" r:id="rId24"/>
    <p:sldId id="334" r:id="rId25"/>
    <p:sldId id="310" r:id="rId26"/>
    <p:sldId id="314" r:id="rId27"/>
    <p:sldId id="315" r:id="rId28"/>
    <p:sldId id="316" r:id="rId29"/>
    <p:sldId id="335" r:id="rId30"/>
    <p:sldId id="318" r:id="rId31"/>
    <p:sldId id="336" r:id="rId32"/>
    <p:sldId id="337" r:id="rId33"/>
    <p:sldId id="321" r:id="rId34"/>
    <p:sldId id="327" r:id="rId35"/>
    <p:sldId id="338" r:id="rId36"/>
    <p:sldId id="325" r:id="rId37"/>
    <p:sldId id="340" r:id="rId38"/>
    <p:sldId id="341" r:id="rId39"/>
    <p:sldId id="342" r:id="rId40"/>
    <p:sldId id="343" r:id="rId41"/>
    <p:sldId id="330" r:id="rId42"/>
    <p:sldId id="293" r:id="rId4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70C0"/>
    <a:srgbClr val="002060"/>
    <a:srgbClr val="FFC000"/>
    <a:srgbClr val="E98B0D"/>
    <a:srgbClr val="FF0000"/>
    <a:srgbClr val="C00000"/>
    <a:srgbClr val="E4E4E4"/>
    <a:srgbClr val="1E5082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87" autoAdjust="0"/>
  </p:normalViewPr>
  <p:slideViewPr>
    <p:cSldViewPr snapToGrid="0">
      <p:cViewPr varScale="1">
        <p:scale>
          <a:sx n="82" d="100"/>
          <a:sy n="82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7183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7194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5647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853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75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88826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3659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92322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85304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351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1281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1387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4564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7413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9819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86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6960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355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6395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557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161373&amp;picture=&amp;jazyk=EN" TargetMode="External"/><Relationship Id="rId3" Type="http://schemas.openxmlformats.org/officeDocument/2006/relationships/hyperlink" Target="https://www.italiaoggi.it/news/troppi-900-contratti-collettivi-il-cnel-annuncia-la-revisione-2262494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viaggi-usa.it/assicurazione-sanitaria-america/" TargetMode="External"/><Relationship Id="rId10" Type="http://schemas.openxmlformats.org/officeDocument/2006/relationships/hyperlink" Target="https://www.grammaticafrancese.com/2013/12/genere-storia.html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autodiagnostic.it/articoli/difetti-auto/p2463-toyota-cosa-fare-quando-non-si-cancella-r1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vgsilh.com/es/image/2146164.html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ublicdomainpictures.net/es/view-image.php?image=288284&amp;picture=dieta-nutriciona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beautyandgroomingtips.com/2013/02/eat-your-way-to-healthy-ski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ublicdomainpictures.net/es/view-image.php?image=288284&amp;picture=dieta-nutriciona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beautyandgroomingtips.com/2013/02/eat-your-way-to-healthy-skin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ublicdomainpictures.net/es/view-image.php?image=288284&amp;picture=dieta-nutriciona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beautyandgroomingtips.com/2013/02/eat-your-way-to-healthy-skin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ublicdomainpictures.net/es/view-image.php?image=288284&amp;picture=dieta-nutriciona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beautyandgroomingtips.com/2013/02/eat-your-way-to-healthy-skin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zteveg.com/articulo/507/10-razones-estrictamente-nutricion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urroga-mutuo.it/surroga-da-tasso-fisso-a-tasso-variabile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lospaziobianco.it/corpo-manga-disturbi-alimentari/" TargetMode="Externa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mbientebio.it/avete-mai-provato-a-bere-acqua-a-stomaco-vuoto-la-mattina-ecco-perche-iniziare-subito/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xhere.com/it/photo/715991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deegreen.it/pigrizia-come-combatterla-88407.html" TargetMode="External"/><Relationship Id="rId5" Type="http://schemas.openxmlformats.org/officeDocument/2006/relationships/image" Target="../media/image39.jpg"/><Relationship Id="rId4" Type="http://schemas.openxmlformats.org/officeDocument/2006/relationships/hyperlink" Target="https://it.fitnesslifestylehealthclub.com/fitness/cos-e-l-inattivita-fisica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diozuliani.net/dimenticare-i-nomi/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villaggioamico.it/che-cose-la-disfagia-la-difficolta-a-deglutire/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s://sidibeauty.blogspot.com/2012/12/tratamientos-capilares-con-aceites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fabulosamente.com/tag/deterioro-cognitivo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vigaweb.net/2007/01/promemoria-per-seguire-i-progressi.html" TargetMode="External"/><Relationship Id="rId3" Type="http://schemas.openxmlformats.org/officeDocument/2006/relationships/image" Target="../media/image46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vgsilh.com/es/image/2146164.html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pixabay.com/it/insegnante-cervello-2714183/" TargetMode="External"/><Relationship Id="rId9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eduopen.org/mod/quiz/view.php?id=10074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nfonurse.it/world-obesity-day-vivere-bene-vivere-soddisfatti-vivere-senza-paure-unapp-per-le-persone-con-obesita/32612" TargetMode="External"/><Relationship Id="rId5" Type="http://schemas.openxmlformats.org/officeDocument/2006/relationships/image" Target="../media/image50.jpeg"/><Relationship Id="rId10" Type="http://schemas.openxmlformats.org/officeDocument/2006/relationships/hyperlink" Target="https://www.psicologia.pt/artigos/ver_artigo.php?avaliacao-psicologica-forense-nos-casos-de-inimputabilidade-penal&amp;codigo=A1325" TargetMode="External"/><Relationship Id="rId4" Type="http://schemas.openxmlformats.org/officeDocument/2006/relationships/hyperlink" Target="https://svgsilh.com/es/image/2146164.html" TargetMode="External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hyperlink" Target="https://pixabay.com/fr/danger-panneau-129486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libros-papel-libro-71858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Problemi della Compliance del Paziente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7200" b="1" dirty="0">
                <a:solidFill>
                  <a:srgbClr val="FFC000"/>
                </a:solidFill>
              </a:rPr>
              <a:t>Maria </a:t>
            </a:r>
            <a:r>
              <a:rPr lang="it-IT" sz="7200" b="1" dirty="0" err="1">
                <a:solidFill>
                  <a:srgbClr val="FFC000"/>
                </a:solidFill>
              </a:rPr>
              <a:t>rosaria</a:t>
            </a:r>
            <a:r>
              <a:rPr lang="it-IT" sz="7200" b="1" dirty="0">
                <a:solidFill>
                  <a:srgbClr val="FFC000"/>
                </a:solidFill>
              </a:rPr>
              <a:t> </a:t>
            </a:r>
            <a:r>
              <a:rPr lang="it-IT" sz="7200" b="1" dirty="0" err="1">
                <a:solidFill>
                  <a:srgbClr val="FFC000"/>
                </a:solidFill>
              </a:rPr>
              <a:t>magurano</a:t>
            </a:r>
            <a:endParaRPr lang="it-IT" sz="7200" b="1" dirty="0">
              <a:solidFill>
                <a:srgbClr val="FFC000"/>
              </a:solidFill>
            </a:endParaRPr>
          </a:p>
          <a:p>
            <a:r>
              <a:rPr lang="it-IT" sz="4800" b="1" dirty="0">
                <a:solidFill>
                  <a:srgbClr val="FFC000"/>
                </a:solidFill>
              </a:rPr>
              <a:t>Fondazione policlinico universitario </a:t>
            </a:r>
          </a:p>
          <a:p>
            <a:r>
              <a:rPr lang="it-IT" sz="4800" b="1" dirty="0">
                <a:solidFill>
                  <a:srgbClr val="FFC000"/>
                </a:solidFill>
              </a:rPr>
              <a:t>Agostino gemelli </a:t>
            </a:r>
            <a:r>
              <a:rPr lang="it-IT" sz="4800" b="1" dirty="0" err="1">
                <a:solidFill>
                  <a:srgbClr val="FFC000"/>
                </a:solidFill>
              </a:rPr>
              <a:t>irccs</a:t>
            </a:r>
            <a:endParaRPr lang="it-IT" sz="4800" b="1" dirty="0">
              <a:solidFill>
                <a:srgbClr val="FFC000"/>
              </a:solidFill>
            </a:endParaRPr>
          </a:p>
          <a:p>
            <a:r>
              <a:rPr lang="it-IT" sz="4800" b="1" dirty="0" err="1">
                <a:solidFill>
                  <a:srgbClr val="FFC000"/>
                </a:solidFill>
              </a:rPr>
              <a:t>Universita’</a:t>
            </a:r>
            <a:r>
              <a:rPr lang="it-IT" sz="4800" b="1" dirty="0">
                <a:solidFill>
                  <a:srgbClr val="FFC000"/>
                </a:solidFill>
              </a:rPr>
              <a:t> cattolica del sacro cuore </a:t>
            </a:r>
            <a:r>
              <a:rPr lang="it-IT" sz="4800" b="1" dirty="0" err="1">
                <a:solidFill>
                  <a:srgbClr val="FFC000"/>
                </a:solidFill>
              </a:rPr>
              <a:t>roma</a:t>
            </a:r>
            <a:endParaRPr lang="it-IT" sz="4800" b="1" dirty="0">
              <a:solidFill>
                <a:srgbClr val="FFC000"/>
              </a:solidFill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492370" y="111442"/>
            <a:ext cx="11031416" cy="68634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9475" algn="ctr"/>
            <a:r>
              <a:rPr lang="it-IT" sz="2800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Aderenza ai programmi di </a:t>
            </a:r>
            <a:r>
              <a:rPr lang="it-IT" sz="2800" b="1" u="sng" kern="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followup</a:t>
            </a:r>
            <a:endParaRPr lang="it-IT" sz="2800" b="1" u="sng" kern="0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879475"/>
            <a:endParaRPr lang="it-IT" sz="2800" b="1" u="sng" kern="0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879475"/>
            <a:endParaRPr lang="it-IT" sz="1600" dirty="0">
              <a:solidFill>
                <a:schemeClr val="tx1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endParaRPr lang="it-IT" sz="1600" dirty="0">
              <a:solidFill>
                <a:schemeClr val="tx1"/>
              </a:solidFill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endParaRPr lang="it-IT" sz="1600" dirty="0">
              <a:solidFill>
                <a:schemeClr val="tx1"/>
              </a:solidFill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endParaRPr lang="it-IT" sz="1600" dirty="0">
              <a:solidFill>
                <a:schemeClr val="tx1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 le variabili associate alla </a:t>
            </a: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perdita di </a:t>
            </a:r>
            <a:r>
              <a:rPr lang="it-IT" dirty="0" err="1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followup</a:t>
            </a: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u="sng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Larjani</a:t>
            </a:r>
            <a:r>
              <a:rPr lang="it-IT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al., 2015 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hanno evidenziato</a:t>
            </a:r>
          </a:p>
          <a:p>
            <a:pPr marL="879475"/>
            <a:endParaRPr lang="it-IT" dirty="0">
              <a:solidFill>
                <a:schemeClr val="tx1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endParaRPr lang="it-IT" dirty="0">
              <a:solidFill>
                <a:schemeClr val="tx1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it-IT" b="1" u="sng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Tempo trascorso dall’intervento </a:t>
            </a:r>
          </a:p>
          <a:p>
            <a:pPr marL="879475"/>
            <a:r>
              <a:rPr lang="it-IT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879475"/>
            <a:endParaRPr lang="it-IT" dirty="0">
              <a:solidFill>
                <a:schemeClr val="tx1"/>
              </a:solidFill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79475"/>
            <a:endParaRPr lang="it-IT" dirty="0">
              <a:solidFill>
                <a:schemeClr val="tx1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endParaRPr lang="it-IT" dirty="0">
              <a:solidFill>
                <a:schemeClr val="tx1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79475"/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 le variabili associate ad una maggiore frequenza al </a:t>
            </a:r>
            <a:r>
              <a:rPr lang="it-IT" dirty="0" err="1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followup</a:t>
            </a: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alcuni autori hanno evidenziato</a:t>
            </a:r>
          </a:p>
          <a:p>
            <a:pPr marL="879475"/>
            <a:endParaRPr lang="it-IT" sz="1600" dirty="0">
              <a:solidFill>
                <a:schemeClr val="tx1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65225" indent="-285750">
              <a:buFont typeface="Wingdings" panose="05000000000000000000" pitchFamily="2" charset="2"/>
              <a:buChar char="ü"/>
            </a:pPr>
            <a:r>
              <a:rPr lang="it-IT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maggiori risultati di perdita di peso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12 mesi nei pazienti con RYGB e Sleeve </a:t>
            </a:r>
            <a:r>
              <a:rPr lang="it-IT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Gastrectomy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(SG) (</a:t>
            </a:r>
            <a:r>
              <a:rPr lang="it-IT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Spaniolas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2016); </a:t>
            </a:r>
          </a:p>
          <a:p>
            <a:pPr marL="1165225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partecipazione a </a:t>
            </a:r>
            <a:r>
              <a:rPr lang="it-IT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gruppi di supporto 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Hildebrandt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1998; Kaiser et al., 2011; </a:t>
            </a:r>
            <a:r>
              <a:rPr lang="it-IT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Orth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2008; Song et al., 2008),</a:t>
            </a:r>
          </a:p>
          <a:p>
            <a:pPr marL="1165225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follow-up psichiatrico 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(Magro et al., 2008; </a:t>
            </a:r>
            <a:r>
              <a:rPr lang="it-IT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Shen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2015) </a:t>
            </a:r>
          </a:p>
          <a:p>
            <a:pPr marL="1165225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visite nutrizionali 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(Lombardo et al., 2015; Magro et al., 2008)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9475"/>
            <a:endParaRPr lang="it-IT" sz="1600" b="1" u="sng" kern="0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971D23D1-C203-5D00-9B10-65A140A4BE76}"/>
              </a:ext>
            </a:extLst>
          </p:cNvPr>
          <p:cNvSpPr/>
          <p:nvPr/>
        </p:nvSpPr>
        <p:spPr>
          <a:xfrm>
            <a:off x="2121877" y="773723"/>
            <a:ext cx="7338646" cy="97301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L'aderenza alle visite cliniche richieste tende ad essere particolarmente scarsa nella popolazione di chirurgia bariatrica (</a:t>
            </a:r>
            <a:r>
              <a:rPr lang="it-IT" dirty="0" err="1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Toussi</a:t>
            </a: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al., 2009).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343E2C-EB0C-6FC6-C6C7-094D25AF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24" y="2537973"/>
            <a:ext cx="1434613" cy="12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527539" y="527539"/>
            <a:ext cx="113010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Aderenza ai programmi di 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followup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b="1" u="sng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latin typeface="Roboto" panose="02000000000000000000" pitchFamily="2" charset="0"/>
                <a:cs typeface="Times New Roman" panose="02020603050405020304" pitchFamily="18" charset="0"/>
              </a:rPr>
              <a:t>PESO PREOPERATORIO,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latin typeface="Roboto" panose="02000000000000000000" pitchFamily="2" charset="0"/>
                <a:cs typeface="Times New Roman" panose="02020603050405020304" pitchFamily="18" charset="0"/>
              </a:rPr>
              <a:t>SESSO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>
                <a:latin typeface="Roboto" panose="02000000000000000000" pitchFamily="2" charset="0"/>
                <a:cs typeface="Times New Roman" panose="02020603050405020304" pitchFamily="18" charset="0"/>
              </a:rPr>
              <a:t>ETA’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latin typeface="Roboto" panose="02000000000000000000" pitchFamily="2" charset="0"/>
                <a:cs typeface="Times New Roman" panose="02020603050405020304" pitchFamily="18" charset="0"/>
              </a:rPr>
              <a:t>STATO OCCUPAZIONALE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latin typeface="Roboto" panose="02000000000000000000" pitchFamily="2" charset="0"/>
                <a:cs typeface="Times New Roman" panose="02020603050405020304" pitchFamily="18" charset="0"/>
              </a:rPr>
              <a:t>COMORBILITA’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latin typeface="Roboto" panose="02000000000000000000" pitchFamily="2" charset="0"/>
                <a:cs typeface="Times New Roman" panose="02020603050405020304" pitchFamily="18" charset="0"/>
              </a:rPr>
              <a:t>DISTANZA DAI CENTRI BARIATRICI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latin typeface="Roboto" panose="02000000000000000000" pitchFamily="2" charset="0"/>
                <a:cs typeface="Times New Roman" panose="02020603050405020304" pitchFamily="18" charset="0"/>
              </a:rPr>
              <a:t>COPERTURA ASSICURATIVA</a:t>
            </a:r>
            <a:r>
              <a:rPr lang="it-IT" b="1" dirty="0">
                <a:latin typeface="Roboto" panose="02000000000000000000" pitchFamily="2" charset="0"/>
                <a:ea typeface="Times New Roman" panose="02020603050405020304" pitchFamily="18" charset="0"/>
              </a:rPr>
              <a:t>                                                                             </a:t>
            </a:r>
            <a:endParaRPr lang="it-IT" sz="1800" u="sng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D4C3A2-693B-642E-ECA6-758B3102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0" r="18554" b="1010"/>
          <a:stretch/>
        </p:blipFill>
        <p:spPr>
          <a:xfrm>
            <a:off x="6342184" y="1066800"/>
            <a:ext cx="1625080" cy="1676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306888D1-F59D-B00C-D7DC-6B44405ECBE3}"/>
              </a:ext>
            </a:extLst>
          </p:cNvPr>
          <p:cNvSpPr/>
          <p:nvPr/>
        </p:nvSpPr>
        <p:spPr>
          <a:xfrm>
            <a:off x="8276493" y="1465384"/>
            <a:ext cx="2872153" cy="879229"/>
          </a:xfrm>
          <a:prstGeom prst="flowChartAlternateProcess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I risultati delle ricerche sono contrastanti.</a:t>
            </a: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6FA9C784-FC91-56BB-5BF2-C01B9D335B63}"/>
              </a:ext>
            </a:extLst>
          </p:cNvPr>
          <p:cNvSpPr/>
          <p:nvPr/>
        </p:nvSpPr>
        <p:spPr>
          <a:xfrm>
            <a:off x="2907322" y="3681044"/>
            <a:ext cx="8241324" cy="189914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Il più forte predittore di non aderenza al </a:t>
            </a:r>
            <a:r>
              <a:rPr lang="it-IT" dirty="0" err="1">
                <a:latin typeface="Roboto" panose="02000000000000000000" pitchFamily="2" charset="0"/>
                <a:ea typeface="Times New Roman" panose="02020603050405020304" pitchFamily="18" charset="0"/>
              </a:rPr>
              <a:t>followup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negli adulti sembra essere </a:t>
            </a:r>
            <a:r>
              <a:rPr lang="it-IT" b="1" u="sng" dirty="0">
                <a:latin typeface="Roboto" panose="02000000000000000000" pitchFamily="2" charset="0"/>
                <a:ea typeface="Times New Roman" panose="02020603050405020304" pitchFamily="18" charset="0"/>
              </a:rPr>
              <a:t>l'età,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con i pazienti </a:t>
            </a:r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più giovani 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(in particolare quelli sotto i quarant'anni) che hanno </a:t>
            </a:r>
            <a:r>
              <a:rPr lang="it-IT" b="1" u="sng" dirty="0">
                <a:latin typeface="Roboto" panose="02000000000000000000" pitchFamily="2" charset="0"/>
                <a:ea typeface="Times New Roman" panose="02020603050405020304" pitchFamily="18" charset="0"/>
              </a:rPr>
              <a:t>tassi di frequenza più bassi</a:t>
            </a:r>
          </a:p>
          <a:p>
            <a:pPr algn="just"/>
            <a:endParaRPr lang="it-IT" sz="1050" b="1" u="sng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it-IT" i="1" dirty="0">
                <a:latin typeface="Roboto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it-IT" i="1" dirty="0" err="1">
                <a:latin typeface="Roboto" panose="02000000000000000000" pitchFamily="2" charset="0"/>
                <a:ea typeface="Times New Roman" panose="02020603050405020304" pitchFamily="18" charset="0"/>
              </a:rPr>
              <a:t>Bellows</a:t>
            </a:r>
            <a:r>
              <a:rPr lang="it-IT" i="1" dirty="0">
                <a:latin typeface="Roboto" panose="02000000000000000000" pitchFamily="2" charset="0"/>
                <a:ea typeface="Times New Roman" panose="02020603050405020304" pitchFamily="18" charset="0"/>
              </a:rPr>
              <a:t> et al., 2014; Keren et al., 2016; </a:t>
            </a:r>
            <a:r>
              <a:rPr lang="it-IT" i="1" dirty="0" err="1">
                <a:latin typeface="Roboto" panose="02000000000000000000" pitchFamily="2" charset="0"/>
                <a:ea typeface="Times New Roman" panose="02020603050405020304" pitchFamily="18" charset="0"/>
              </a:rPr>
              <a:t>Khorgami</a:t>
            </a:r>
            <a:r>
              <a:rPr lang="it-IT" i="1" dirty="0">
                <a:latin typeface="Roboto" panose="02000000000000000000" pitchFamily="2" charset="0"/>
                <a:ea typeface="Times New Roman" panose="02020603050405020304" pitchFamily="18" charset="0"/>
              </a:rPr>
              <a:t> et al., 2015; </a:t>
            </a:r>
            <a:r>
              <a:rPr lang="it-IT" i="1" dirty="0" err="1">
                <a:latin typeface="Roboto" panose="02000000000000000000" pitchFamily="2" charset="0"/>
                <a:ea typeface="Times New Roman" panose="02020603050405020304" pitchFamily="18" charset="0"/>
              </a:rPr>
              <a:t>Larjani</a:t>
            </a:r>
            <a:r>
              <a:rPr lang="it-IT" i="1" dirty="0">
                <a:latin typeface="Roboto" panose="02000000000000000000" pitchFamily="2" charset="0"/>
                <a:ea typeface="Times New Roman" panose="02020603050405020304" pitchFamily="18" charset="0"/>
              </a:rPr>
              <a:t> et al., 2015; </a:t>
            </a:r>
            <a:r>
              <a:rPr lang="it-IT" i="1" dirty="0" err="1">
                <a:latin typeface="Roboto" panose="02000000000000000000" pitchFamily="2" charset="0"/>
                <a:ea typeface="Times New Roman" panose="02020603050405020304" pitchFamily="18" charset="0"/>
              </a:rPr>
              <a:t>McVay</a:t>
            </a:r>
            <a:r>
              <a:rPr lang="it-IT" i="1" dirty="0">
                <a:latin typeface="Roboto" panose="02000000000000000000" pitchFamily="2" charset="0"/>
                <a:ea typeface="Times New Roman" panose="02020603050405020304" pitchFamily="18" charset="0"/>
              </a:rPr>
              <a:t> et al., 2013; </a:t>
            </a:r>
            <a:r>
              <a:rPr lang="it-IT" i="1" dirty="0" err="1">
                <a:latin typeface="Roboto" panose="02000000000000000000" pitchFamily="2" charset="0"/>
                <a:ea typeface="Times New Roman" panose="02020603050405020304" pitchFamily="18" charset="0"/>
              </a:rPr>
              <a:t>Rosik</a:t>
            </a:r>
            <a:r>
              <a:rPr lang="it-IT" i="1" dirty="0">
                <a:latin typeface="Roboto" panose="02000000000000000000" pitchFamily="2" charset="0"/>
                <a:ea typeface="Times New Roman" panose="02020603050405020304" pitchFamily="18" charset="0"/>
              </a:rPr>
              <a:t>, 2005; </a:t>
            </a:r>
            <a:r>
              <a:rPr lang="it-IT" i="1" dirty="0" err="1">
                <a:latin typeface="Roboto" panose="02000000000000000000" pitchFamily="2" charset="0"/>
                <a:ea typeface="Times New Roman" panose="02020603050405020304" pitchFamily="18" charset="0"/>
              </a:rPr>
              <a:t>Sugerman</a:t>
            </a:r>
            <a:r>
              <a:rPr lang="it-IT" i="1" dirty="0">
                <a:latin typeface="Roboto" panose="02000000000000000000" pitchFamily="2" charset="0"/>
                <a:ea typeface="Times New Roman" panose="02020603050405020304" pitchFamily="18" charset="0"/>
              </a:rPr>
              <a:t> et al., 2004; Wheeler et al., 2008; Vidal et al., 2014). </a:t>
            </a:r>
          </a:p>
        </p:txBody>
      </p:sp>
      <p:pic>
        <p:nvPicPr>
          <p:cNvPr id="2052" name="Picture 4" descr="Carta d'identità cartacea italiana - Wikipedia">
            <a:extLst>
              <a:ext uri="{FF2B5EF4-FFF2-40B4-BE49-F238E27FC236}">
                <a16:creationId xmlns:a16="http://schemas.microsoft.com/office/drawing/2014/main" id="{2FA1616F-07C2-8A7D-4977-C4551E91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4" y="3681044"/>
            <a:ext cx="1247136" cy="18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2278010" y="1159344"/>
            <a:ext cx="9471352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</a:t>
            </a:r>
            <a:r>
              <a:rPr lang="it-IT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pazienti con occupazione 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 tempo pieno o part-time che hanno una migliore aderenza rispetto a quelli che erano disoccupati o pensionati</a:t>
            </a:r>
          </a:p>
          <a:p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Larjani</a:t>
            </a: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2015). </a:t>
            </a:r>
          </a:p>
        </p:txBody>
      </p:sp>
      <p:sp>
        <p:nvSpPr>
          <p:cNvPr id="2" name="Rettangolo con due angoli in diagonale ritagliati 1">
            <a:extLst>
              <a:ext uri="{FF2B5EF4-FFF2-40B4-BE49-F238E27FC236}">
                <a16:creationId xmlns:a16="http://schemas.microsoft.com/office/drawing/2014/main" id="{1DD3714C-20A2-B9F3-F165-1DF512271DC0}"/>
              </a:ext>
            </a:extLst>
          </p:cNvPr>
          <p:cNvSpPr/>
          <p:nvPr/>
        </p:nvSpPr>
        <p:spPr>
          <a:xfrm>
            <a:off x="2338047" y="5326868"/>
            <a:ext cx="2133599" cy="363414"/>
          </a:xfrm>
          <a:prstGeom prst="snip2DiagRect">
            <a:avLst/>
          </a:prstGeom>
          <a:ln w="28575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2060"/>
                </a:solidFill>
              </a:rPr>
              <a:t>Genere maschile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B45727-DB8C-B545-EEA7-A56D6841AE6C}"/>
              </a:ext>
            </a:extLst>
          </p:cNvPr>
          <p:cNvSpPr txBox="1"/>
          <p:nvPr/>
        </p:nvSpPr>
        <p:spPr>
          <a:xfrm>
            <a:off x="3667904" y="161678"/>
            <a:ext cx="524163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Aderenza ai programmi di follow-up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9A09BD-9951-6CE1-5038-40DA65736283}"/>
              </a:ext>
            </a:extLst>
          </p:cNvPr>
          <p:cNvSpPr txBox="1"/>
          <p:nvPr/>
        </p:nvSpPr>
        <p:spPr>
          <a:xfrm>
            <a:off x="2278010" y="5832920"/>
            <a:ext cx="9210605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u="sng" dirty="0">
                <a:solidFill>
                  <a:schemeClr val="tx1"/>
                </a:solidFill>
                <a:latin typeface="Roboto" panose="02000000000000000000" pitchFamily="2" charset="0"/>
              </a:rPr>
              <a:t>Il genere </a:t>
            </a: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</a:rPr>
              <a:t>maschile è stato un predittore di una minore aderenza al follow-up in un campione molto ampio (n = 2658; </a:t>
            </a:r>
            <a:r>
              <a:rPr lang="it-IT" dirty="0" err="1">
                <a:solidFill>
                  <a:schemeClr val="tx1"/>
                </a:solidFill>
                <a:latin typeface="Roboto" panose="02000000000000000000" pitchFamily="2" charset="0"/>
              </a:rPr>
              <a:t>Khorgami</a:t>
            </a: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</a:rPr>
              <a:t> et al., 2015), ma questo effetto non è stato dimostrato in altri studi (Vidal et al., 2014).</a:t>
            </a:r>
          </a:p>
        </p:txBody>
      </p:sp>
      <p:sp>
        <p:nvSpPr>
          <p:cNvPr id="6" name="Rettangolo con due angoli in diagonale ritagliati 5">
            <a:extLst>
              <a:ext uri="{FF2B5EF4-FFF2-40B4-BE49-F238E27FC236}">
                <a16:creationId xmlns:a16="http://schemas.microsoft.com/office/drawing/2014/main" id="{5623CCA9-6A25-7E19-5989-71C9863CC016}"/>
              </a:ext>
            </a:extLst>
          </p:cNvPr>
          <p:cNvSpPr/>
          <p:nvPr/>
        </p:nvSpPr>
        <p:spPr>
          <a:xfrm>
            <a:off x="2338047" y="2244585"/>
            <a:ext cx="3470031" cy="363414"/>
          </a:xfrm>
          <a:prstGeom prst="snip2DiagRect">
            <a:avLst/>
          </a:prstGeom>
          <a:ln w="28575">
            <a:solidFill>
              <a:srgbClr val="E98B0D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2060"/>
                </a:solidFill>
              </a:rPr>
              <a:t>Mancanza copertura assicurativa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04749D-706E-985E-A394-2553B621ACAD}"/>
              </a:ext>
            </a:extLst>
          </p:cNvPr>
          <p:cNvSpPr txBox="1"/>
          <p:nvPr/>
        </p:nvSpPr>
        <p:spPr>
          <a:xfrm>
            <a:off x="2278010" y="2709121"/>
            <a:ext cx="949479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</a:rPr>
              <a:t>Anche la mancanza di copertura assicurativa sembra essere collegata a un follow-up più scarso per le </a:t>
            </a:r>
            <a:r>
              <a:rPr lang="it-IT" u="sng" dirty="0">
                <a:solidFill>
                  <a:schemeClr val="tx1"/>
                </a:solidFill>
                <a:latin typeface="Roboto" panose="02000000000000000000" pitchFamily="2" charset="0"/>
              </a:rPr>
              <a:t>difficoltà a sostenere i costi </a:t>
            </a:r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</a:rPr>
              <a:t>degli appuntamenti post-operatori (Gould et al., 2007; Wheeler et al., 2008).</a:t>
            </a:r>
            <a:endParaRPr lang="it-IT" sz="1800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28B58D-45E9-5E2D-48CC-278010D02DC7}"/>
              </a:ext>
            </a:extLst>
          </p:cNvPr>
          <p:cNvSpPr txBox="1"/>
          <p:nvPr/>
        </p:nvSpPr>
        <p:spPr>
          <a:xfrm>
            <a:off x="2278011" y="4267126"/>
            <a:ext cx="9364422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Peso preoperatorio o BMI </a:t>
            </a:r>
            <a:r>
              <a:rPr lang="it-IT" sz="1800" u="sng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piu’</a:t>
            </a:r>
            <a:r>
              <a:rPr lang="it-IT" sz="1800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alto </a:t>
            </a:r>
            <a:r>
              <a:rPr lang="it-IT" sz="1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sembrano predire maggiore aderenza</a:t>
            </a:r>
          </a:p>
          <a:p>
            <a:r>
              <a:rPr lang="it-IT" sz="1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it-IT" sz="18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Compher</a:t>
            </a:r>
            <a:r>
              <a:rPr lang="it-IT" sz="1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2012; </a:t>
            </a:r>
            <a:r>
              <a:rPr lang="it-IT" sz="18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Khorgami</a:t>
            </a:r>
            <a:r>
              <a:rPr lang="it-IT" sz="1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2015; </a:t>
            </a:r>
            <a:r>
              <a:rPr lang="it-IT" sz="18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Rosik</a:t>
            </a:r>
            <a:r>
              <a:rPr lang="it-IT" sz="1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2005), mentre altri autori hanno dimostrato effetti opposti (Wheeler et al., 2008) o nessun effetto (Vidal et al., 2014).</a:t>
            </a:r>
          </a:p>
        </p:txBody>
      </p:sp>
      <p:sp>
        <p:nvSpPr>
          <p:cNvPr id="9" name="Rettangolo con due angoli in diagonale ritagliati 8">
            <a:extLst>
              <a:ext uri="{FF2B5EF4-FFF2-40B4-BE49-F238E27FC236}">
                <a16:creationId xmlns:a16="http://schemas.microsoft.com/office/drawing/2014/main" id="{46579582-80A7-B9F7-5184-7ED21384D9C5}"/>
              </a:ext>
            </a:extLst>
          </p:cNvPr>
          <p:cNvSpPr/>
          <p:nvPr/>
        </p:nvSpPr>
        <p:spPr>
          <a:xfrm>
            <a:off x="2338047" y="3792125"/>
            <a:ext cx="3727938" cy="363414"/>
          </a:xfrm>
          <a:prstGeom prst="snip2DiagRect">
            <a:avLst/>
          </a:prstGeom>
          <a:ln w="28575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2060"/>
                </a:solidFill>
              </a:rPr>
              <a:t>Peso preoperatorio o BMI più elevato</a:t>
            </a:r>
          </a:p>
        </p:txBody>
      </p:sp>
      <p:sp>
        <p:nvSpPr>
          <p:cNvPr id="10" name="Rettangolo con due angoli in diagonale ritagliati 9">
            <a:extLst>
              <a:ext uri="{FF2B5EF4-FFF2-40B4-BE49-F238E27FC236}">
                <a16:creationId xmlns:a16="http://schemas.microsoft.com/office/drawing/2014/main" id="{8638AD6C-E0CA-4CBA-ABB5-10238C41EAE3}"/>
              </a:ext>
            </a:extLst>
          </p:cNvPr>
          <p:cNvSpPr/>
          <p:nvPr/>
        </p:nvSpPr>
        <p:spPr>
          <a:xfrm>
            <a:off x="2338047" y="774001"/>
            <a:ext cx="2534076" cy="363414"/>
          </a:xfrm>
          <a:prstGeom prst="snip2DiagRect">
            <a:avLst/>
          </a:prstGeom>
          <a:ln w="28575">
            <a:solidFill>
              <a:srgbClr val="002060"/>
            </a:solidFill>
          </a:ln>
          <a:effectLst>
            <a:glow rad="228600">
              <a:srgbClr val="00206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2060"/>
                </a:solidFill>
              </a:rPr>
              <a:t>Stato occupazionale</a:t>
            </a:r>
          </a:p>
        </p:txBody>
      </p:sp>
      <p:pic>
        <p:nvPicPr>
          <p:cNvPr id="11" name="Immagine 10" descr="Immagine che contiene persona, uomo, calzature, sorriso&#10;&#10;Descrizione generata automaticamente">
            <a:extLst>
              <a:ext uri="{FF2B5EF4-FFF2-40B4-BE49-F238E27FC236}">
                <a16:creationId xmlns:a16="http://schemas.microsoft.com/office/drawing/2014/main" id="{6E57EE13-26E2-F97B-3BAA-BC744AD80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9736" y="643529"/>
            <a:ext cx="1031630" cy="923330"/>
          </a:xfrm>
          <a:prstGeom prst="rect">
            <a:avLst/>
          </a:prstGeom>
        </p:spPr>
      </p:pic>
      <p:pic>
        <p:nvPicPr>
          <p:cNvPr id="12" name="Immagine 11" descr="Immagine che contiene Accessorio di moda, interno, fatto a mano&#10;&#10;Descrizione generata automaticamente">
            <a:extLst>
              <a:ext uri="{FF2B5EF4-FFF2-40B4-BE49-F238E27FC236}">
                <a16:creationId xmlns:a16="http://schemas.microsoft.com/office/drawing/2014/main" id="{6207BDF6-E4EB-48C0-895B-C275D10A3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9736" y="2248327"/>
            <a:ext cx="1036473" cy="694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E18D05-FEC6-7086-AA2E-1CA54A4808E2}"/>
              </a:ext>
            </a:extLst>
          </p:cNvPr>
          <p:cNvSpPr txBox="1"/>
          <p:nvPr/>
        </p:nvSpPr>
        <p:spPr>
          <a:xfrm>
            <a:off x="1524000" y="6945780"/>
            <a:ext cx="4217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://www.viaggi-usa.it/assicurazione-sanitaria-america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8C18B52-883F-8223-7E6A-E9581FC71D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9736" y="3712046"/>
            <a:ext cx="1051326" cy="602123"/>
          </a:xfrm>
          <a:prstGeom prst="rect">
            <a:avLst/>
          </a:prstGeom>
        </p:spPr>
      </p:pic>
      <p:pic>
        <p:nvPicPr>
          <p:cNvPr id="16" name="Immagine 15" descr="Immagine che contiene simbolo, cerchio, Elementi grafici, logo">
            <a:extLst>
              <a:ext uri="{FF2B5EF4-FFF2-40B4-BE49-F238E27FC236}">
                <a16:creationId xmlns:a16="http://schemas.microsoft.com/office/drawing/2014/main" id="{8B6A39B6-86B3-8778-4DD3-916C4375ED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50000" b="27425"/>
          <a:stretch/>
        </p:blipFill>
        <p:spPr>
          <a:xfrm>
            <a:off x="1142207" y="5171601"/>
            <a:ext cx="654886" cy="6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2278010" y="1276574"/>
            <a:ext cx="9471352" cy="1292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latin typeface="Roboto" panose="02000000000000000000" pitchFamily="2" charset="0"/>
              </a:rPr>
              <a:t>Alcune ricerche (Jennings et al., 2013; Lara et al., 2005; </a:t>
            </a:r>
            <a:r>
              <a:rPr lang="it-IT" dirty="0" err="1">
                <a:latin typeface="Roboto" panose="02000000000000000000" pitchFamily="2" charset="0"/>
              </a:rPr>
              <a:t>Sivagnanam</a:t>
            </a:r>
            <a:r>
              <a:rPr lang="it-IT" dirty="0">
                <a:latin typeface="Roboto" panose="02000000000000000000" pitchFamily="2" charset="0"/>
              </a:rPr>
              <a:t> &amp; Rhodes, 2010) </a:t>
            </a:r>
            <a:r>
              <a:rPr lang="it-IT" sz="1800" dirty="0">
                <a:latin typeface="Roboto" panose="02000000000000000000" pitchFamily="2" charset="0"/>
              </a:rPr>
              <a:t>supportano l’ipotesi che la minore distanza aumenti l’aderenza, anche se gli effetti sembravano essere minimi e per lo più solo tendenzialmente significativi, mentre altri autori non hanno trovato questo effetto (</a:t>
            </a:r>
            <a:r>
              <a:rPr lang="it-IT" sz="1800" dirty="0" err="1">
                <a:latin typeface="Roboto" panose="02000000000000000000" pitchFamily="2" charset="0"/>
              </a:rPr>
              <a:t>Bellows</a:t>
            </a:r>
            <a:r>
              <a:rPr lang="it-IT" sz="1800" dirty="0">
                <a:latin typeface="Roboto" panose="02000000000000000000" pitchFamily="2" charset="0"/>
              </a:rPr>
              <a:t> et al., 2014; </a:t>
            </a:r>
            <a:r>
              <a:rPr lang="it-IT" sz="1800" dirty="0" err="1">
                <a:latin typeface="Roboto" panose="02000000000000000000" pitchFamily="2" charset="0"/>
              </a:rPr>
              <a:t>DeNino</a:t>
            </a:r>
            <a:r>
              <a:rPr lang="it-IT" sz="1800" dirty="0">
                <a:latin typeface="Roboto" panose="02000000000000000000" pitchFamily="2" charset="0"/>
              </a:rPr>
              <a:t> et</a:t>
            </a:r>
            <a:r>
              <a:rPr lang="it-IT" sz="24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., </a:t>
            </a:r>
            <a:r>
              <a:rPr lang="it-IT" sz="1800" dirty="0">
                <a:latin typeface="Roboto" panose="02000000000000000000" pitchFamily="2" charset="0"/>
              </a:rPr>
              <a:t>2010; Gould et al., </a:t>
            </a:r>
            <a:r>
              <a:rPr lang="it-IT" sz="1800">
                <a:latin typeface="Roboto" panose="02000000000000000000" pitchFamily="2" charset="0"/>
              </a:rPr>
              <a:t>2007).</a:t>
            </a:r>
            <a:endParaRPr lang="it-IT" sz="1800" dirty="0">
              <a:latin typeface="Roboto" panose="020000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B45727-DB8C-B545-EEA7-A56D6841AE6C}"/>
              </a:ext>
            </a:extLst>
          </p:cNvPr>
          <p:cNvSpPr txBox="1"/>
          <p:nvPr/>
        </p:nvSpPr>
        <p:spPr>
          <a:xfrm>
            <a:off x="3667904" y="161678"/>
            <a:ext cx="524163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Aderenza ai programmi di follow-up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28B58D-45E9-5E2D-48CC-278010D02DC7}"/>
              </a:ext>
            </a:extLst>
          </p:cNvPr>
          <p:cNvSpPr txBox="1"/>
          <p:nvPr/>
        </p:nvSpPr>
        <p:spPr>
          <a:xfrm>
            <a:off x="2278010" y="3190976"/>
            <a:ext cx="9364422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dirty="0">
                <a:latin typeface="Roboto" panose="02000000000000000000" pitchFamily="2" charset="0"/>
              </a:rPr>
              <a:t>Sintomi di ADHD (Won et al., 2014), ansia fobica più elevata (</a:t>
            </a:r>
            <a:r>
              <a:rPr lang="it-IT" sz="1800" dirty="0" err="1">
                <a:latin typeface="Roboto" panose="02000000000000000000" pitchFamily="2" charset="0"/>
              </a:rPr>
              <a:t>McVay</a:t>
            </a:r>
            <a:r>
              <a:rPr lang="it-IT" sz="1800" dirty="0">
                <a:latin typeface="Roboto" panose="02000000000000000000" pitchFamily="2" charset="0"/>
              </a:rPr>
              <a:t> et al., 2013), uno stile di attaccamento evitante (</a:t>
            </a:r>
            <a:r>
              <a:rPr lang="it-IT" sz="1800" dirty="0" err="1">
                <a:latin typeface="Roboto" panose="02000000000000000000" pitchFamily="2" charset="0"/>
              </a:rPr>
              <a:t>Sockalingam</a:t>
            </a:r>
            <a:r>
              <a:rPr lang="it-IT" sz="1800" dirty="0">
                <a:latin typeface="Roboto" panose="02000000000000000000" pitchFamily="2" charset="0"/>
              </a:rPr>
              <a:t> et al., 2013), depressione (</a:t>
            </a:r>
            <a:r>
              <a:rPr lang="it-IT" sz="1800" dirty="0" err="1">
                <a:latin typeface="Roboto" panose="02000000000000000000" pitchFamily="2" charset="0"/>
              </a:rPr>
              <a:t>Toussi</a:t>
            </a:r>
            <a:r>
              <a:rPr lang="it-IT" sz="1800" dirty="0">
                <a:latin typeface="Roboto" panose="02000000000000000000" pitchFamily="2" charset="0"/>
              </a:rPr>
              <a:t> et al., 2009), impulsività (Marek et al., 2015), perdita di controllo sull'alimentazione (negli adolescenti; </a:t>
            </a:r>
            <a:r>
              <a:rPr lang="it-IT" sz="1800" dirty="0" err="1">
                <a:latin typeface="Roboto" panose="02000000000000000000" pitchFamily="2" charset="0"/>
              </a:rPr>
              <a:t>Sysko</a:t>
            </a:r>
            <a:r>
              <a:rPr lang="it-IT" sz="1800" dirty="0">
                <a:latin typeface="Roboto" panose="02000000000000000000" pitchFamily="2" charset="0"/>
              </a:rPr>
              <a:t> et al., 2014) e personalità narcisistica (</a:t>
            </a:r>
            <a:r>
              <a:rPr lang="it-IT" sz="1800" dirty="0" err="1">
                <a:latin typeface="Roboto" panose="02000000000000000000" pitchFamily="2" charset="0"/>
              </a:rPr>
              <a:t>Pontiroli</a:t>
            </a:r>
            <a:r>
              <a:rPr lang="it-IT" sz="1800" dirty="0">
                <a:latin typeface="Roboto" panose="02000000000000000000" pitchFamily="2" charset="0"/>
              </a:rPr>
              <a:t> et al., 2007).</a:t>
            </a:r>
            <a:endParaRPr lang="it-IT" sz="1800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Rettangolo con due angoli in diagonale ritagliati 8">
            <a:extLst>
              <a:ext uri="{FF2B5EF4-FFF2-40B4-BE49-F238E27FC236}">
                <a16:creationId xmlns:a16="http://schemas.microsoft.com/office/drawing/2014/main" id="{46579582-80A7-B9F7-5184-7ED21384D9C5}"/>
              </a:ext>
            </a:extLst>
          </p:cNvPr>
          <p:cNvSpPr/>
          <p:nvPr/>
        </p:nvSpPr>
        <p:spPr>
          <a:xfrm>
            <a:off x="2313175" y="2770828"/>
            <a:ext cx="2597368" cy="363414"/>
          </a:xfrm>
          <a:prstGeom prst="snip2DiagRect">
            <a:avLst/>
          </a:prstGeom>
          <a:ln w="28575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2060"/>
                </a:solidFill>
              </a:rPr>
              <a:t>Fattori psicologici</a:t>
            </a:r>
          </a:p>
        </p:txBody>
      </p:sp>
      <p:sp>
        <p:nvSpPr>
          <p:cNvPr id="10" name="Rettangolo con due angoli in diagonale ritagliati 9">
            <a:extLst>
              <a:ext uri="{FF2B5EF4-FFF2-40B4-BE49-F238E27FC236}">
                <a16:creationId xmlns:a16="http://schemas.microsoft.com/office/drawing/2014/main" id="{8638AD6C-E0CA-4CBA-ABB5-10238C41EAE3}"/>
              </a:ext>
            </a:extLst>
          </p:cNvPr>
          <p:cNvSpPr/>
          <p:nvPr/>
        </p:nvSpPr>
        <p:spPr>
          <a:xfrm>
            <a:off x="2338046" y="891231"/>
            <a:ext cx="5434353" cy="363414"/>
          </a:xfrm>
          <a:prstGeom prst="snip2DiagRect">
            <a:avLst/>
          </a:prstGeom>
          <a:ln w="28575"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rgbClr val="002060"/>
                </a:solidFill>
              </a:rPr>
              <a:t>Tempo di percorrenza per il raggiungimento dei centri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5BCE2ECB-D448-7FA9-B1BF-6FB3DD975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8481"/>
          <a:stretch/>
        </p:blipFill>
        <p:spPr>
          <a:xfrm>
            <a:off x="974770" y="843097"/>
            <a:ext cx="1050682" cy="819150"/>
          </a:xfrm>
          <a:prstGeom prst="rect">
            <a:avLst/>
          </a:prstGeom>
        </p:spPr>
      </p:pic>
      <p:pic>
        <p:nvPicPr>
          <p:cNvPr id="24" name="Immagine 2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7C423EF-C162-46C9-A941-B3D6B97F9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7902" y="2609850"/>
            <a:ext cx="713427" cy="7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422031" y="705177"/>
            <a:ext cx="11347938" cy="544764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627282"/>
                </a:solidFill>
                <a:latin typeface="Roboto" panose="02000000000000000000" pitchFamily="2" charset="0"/>
              </a:rPr>
              <a:t>     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Limiti degli studi sull’aderenza al 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followup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Roboto" panose="02000000000000000000" pitchFamily="2" charset="0"/>
              </a:rPr>
              <a:t>Definizioni contrastanti di aderenza </a:t>
            </a:r>
          </a:p>
          <a:p>
            <a:pPr marL="363538"/>
            <a:r>
              <a:rPr lang="it-IT" sz="2000" dirty="0">
                <a:latin typeface="Roboto" panose="02000000000000000000" pitchFamily="2" charset="0"/>
              </a:rPr>
              <a:t>Es. alcuni studi hanno determinato la partecipazione agli appuntamenti in base alla percentuale di visite programmate a cui si è partecipato, mentre altri hanno utilizzato la partecipazione in un momento specifico (come la visita post-operatoria di 1 anno);</a:t>
            </a:r>
          </a:p>
          <a:p>
            <a:endParaRPr lang="it-IT" dirty="0"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Roboto" panose="02000000000000000000" pitchFamily="2" charset="0"/>
              </a:rPr>
              <a:t>gli studi differivano anche nei tipi di visite esaminate (ad esempio, solo quelle con il chirurgo rispetto a quelle con altri membri del team multidisciplinare);</a:t>
            </a: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Roboto" panose="02000000000000000000" pitchFamily="2" charset="0"/>
              </a:rPr>
              <a:t>la maggior parte delle associazioni sono state trovate solo in un singolo studio ciascuna;</a:t>
            </a: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Roboto" panose="02000000000000000000" pitchFamily="2" charset="0"/>
              </a:rPr>
              <a:t>inoltre, i programmi possono avere prassi diverse in termini di supporto o miglioramento della partecipazione  dei pazienti (ad es. frequenti chiamate di richiamo, presenze incentivate). </a:t>
            </a:r>
            <a:endParaRPr lang="it-IT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169545" y="456247"/>
            <a:ext cx="782559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alla dieta e alle indicazioni nutrizionali</a:t>
            </a:r>
          </a:p>
          <a:p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sz="1600" b="1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6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EFFETTI SULLA PERDITA DI PESO E SUL RECUPERO</a:t>
            </a:r>
          </a:p>
          <a:p>
            <a:endParaRPr lang="it-IT" sz="16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I dati della letteratura sono contrastanti, alcuni esempi: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maggior parte degli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studi suggerisce che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l’aderenza alla </a:t>
            </a:r>
            <a:r>
              <a:rPr lang="it-IT" sz="1800" b="1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dieta</a:t>
            </a:r>
            <a:r>
              <a:rPr lang="it-IT" b="1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sia un </a:t>
            </a:r>
            <a:r>
              <a:rPr lang="it-IT" sz="1800" b="1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fattore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it-IT" sz="1800" b="1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importante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per ottenere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un’ adeguata perdita di peso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 ridurre al minimo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il recupero di peso</a:t>
            </a:r>
            <a:r>
              <a:rPr lang="it-IT" b="1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dopo un intervento bariatrico.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Karmali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al., 2013, Chevallier et al., 2007; Junior et al.,2011; 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Pontiroli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al., 2007; 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Sarwer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al., 2008).</a:t>
            </a:r>
          </a:p>
          <a:p>
            <a:endParaRPr lang="it-IT" sz="1800" dirty="0"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Raftopoulos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 (2011)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hanno scoperto che le linee guida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sull'assunzione di proteine</a:t>
            </a:r>
            <a:r>
              <a:rPr lang="it-IT" sz="1800" b="1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sono  state seguite dal 71,3% dei pazienti e che l'assunzione di proteine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è stata associata a una maggiore percentuale di perdita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 peso in eccesso a 12 mesi dall'intervento.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Contrariamente,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Welch et al. (2011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) hanno trovato che 2-3 anni dopo l'intervento chirurgico,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l'aderenza alla dieta non era associata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%EWL.</a:t>
            </a:r>
          </a:p>
        </p:txBody>
      </p:sp>
      <p:pic>
        <p:nvPicPr>
          <p:cNvPr id="4" name="Immagine 3" descr="Immagine che contiene frutto, Spuntino, dessert, prodotti da forno&#10;&#10;Descrizione generata automaticamente">
            <a:extLst>
              <a:ext uri="{FF2B5EF4-FFF2-40B4-BE49-F238E27FC236}">
                <a16:creationId xmlns:a16="http://schemas.microsoft.com/office/drawing/2014/main" id="{6D690AB3-9E20-204E-AFDA-D1FE1D9D7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1268" y="599907"/>
            <a:ext cx="1595266" cy="14164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magine 4" descr="Immagine che contiene frutto, clipart, Arte bambini, disegno&#10;&#10;Descrizione generata automaticamente">
            <a:extLst>
              <a:ext uri="{FF2B5EF4-FFF2-40B4-BE49-F238E27FC236}">
                <a16:creationId xmlns:a16="http://schemas.microsoft.com/office/drawing/2014/main" id="{B3B53245-B7C9-BAD5-BCD0-836FA0D15E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166"/>
          <a:stretch/>
        </p:blipFill>
        <p:spPr>
          <a:xfrm>
            <a:off x="9328936" y="2614496"/>
            <a:ext cx="1939580" cy="14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304800" y="492369"/>
            <a:ext cx="86164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alla dieta e alle indicazioni nutrizionali</a:t>
            </a:r>
          </a:p>
          <a:p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Magro et al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(2008)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Dopo l’iniziale perdita di peso, è comune che si verifichi un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recupero di peso 1-2 anni dopo l'intervento chirurgico.</a:t>
            </a:r>
          </a:p>
          <a:p>
            <a:endParaRPr lang="it-IT" sz="1800" b="1" u="sng" dirty="0"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Toussi et al. (2012) 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hanno 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trovato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una scarsa aderenza alla dieta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 anni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dopo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(37% dei pazienti) 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l’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intervento chirurgico; </a:t>
            </a:r>
          </a:p>
          <a:p>
            <a:endParaRPr lang="it-IT" sz="1800" dirty="0"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Brolin et al.(1994); 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Sarwer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al.(2008); 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Sjöstr</a:t>
            </a:r>
            <a:r>
              <a:rPr lang="it-IT" u="sng" dirty="0" err="1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ö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al.(2004)</a:t>
            </a:r>
          </a:p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hanno mostrato aumenti compresi tra il 16 e il 55 % dell'apporto calorico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auto-riferito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nel tempo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it-IT" sz="1800" dirty="0"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Thomas et al.(2011)</a:t>
            </a: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in uno studio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breve termine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che utilizza una valutazione a 6 mesi dall'intervento chirurgico che ha dimostrato che anche in quel primo momento post-operatorio la maggior parte dei partecipanti mangiava porzioni più grandi di quelle raccomandate ai past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 agli spuntini </a:t>
            </a:r>
          </a:p>
        </p:txBody>
      </p:sp>
      <p:pic>
        <p:nvPicPr>
          <p:cNvPr id="3" name="Immagine 2" descr="Immagine che contiene frutto, Spuntino, dessert, prodotti da forno&#10;&#10;Descrizione generata automaticamente">
            <a:extLst>
              <a:ext uri="{FF2B5EF4-FFF2-40B4-BE49-F238E27FC236}">
                <a16:creationId xmlns:a16="http://schemas.microsoft.com/office/drawing/2014/main" id="{0DC03751-876F-9A60-71EB-57DD10C80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76037" y="799200"/>
            <a:ext cx="1595266" cy="14164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magine 3" descr="Immagine che contiene frutto, clipart, Arte bambini, disegno&#10;&#10;Descrizione generata automaticamente">
            <a:extLst>
              <a:ext uri="{FF2B5EF4-FFF2-40B4-BE49-F238E27FC236}">
                <a16:creationId xmlns:a16="http://schemas.microsoft.com/office/drawing/2014/main" id="{5A91C75E-3DAF-3628-9D9F-EFA463D4CF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166"/>
          <a:stretch/>
        </p:blipFill>
        <p:spPr>
          <a:xfrm>
            <a:off x="9801513" y="2743450"/>
            <a:ext cx="1939580" cy="14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643158" y="424675"/>
            <a:ext cx="72351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alla dieta e alle indicazioni nutrizionali</a:t>
            </a:r>
          </a:p>
          <a:p>
            <a:pPr algn="just"/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Questo può essere dovuto ai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potenti effetti fisiologici dell'intervento chirurgico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sulla perdita di peso durante questo periodo di tempo, che 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possono sminuire gli effetti di comportamenti alimentari malsani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durante questo primo periodo di follow-up. </a:t>
            </a:r>
          </a:p>
          <a:p>
            <a:pPr algn="just"/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         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Quando la perdita di peso si verifica nonostante la mancata</a:t>
            </a:r>
          </a:p>
          <a:p>
            <a:pPr algn="just"/>
            <a:r>
              <a:rPr lang="it-IT" b="1" dirty="0">
                <a:latin typeface="Roboto" panose="02000000000000000000" pitchFamily="2" charset="0"/>
                <a:ea typeface="Times New Roman" panose="02020603050405020304" pitchFamily="18" charset="0"/>
              </a:rPr>
              <a:t>          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aderenza alle raccomandazioni dietetiche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</a:p>
          <a:p>
            <a:pPr algn="just"/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pazienti potrebbero non imparare a migliorare i loro comportamenti alimentari, il che potrebbe compromettere il mantenimento della perdita di peso nel medio lungo termine</a:t>
            </a:r>
          </a:p>
          <a:p>
            <a:pPr algn="just"/>
            <a:endParaRPr lang="it-IT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Yanos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 2015 hanno esaminato i pazienti in media 8,8 anni dopo l'intervento chirurgico e hanno scoperto che l'aderenza alla dieta era un importante predittore del recupero di peso a lungo termine.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484B71CC-F467-7A2B-FABD-9F535FBE8BEC}"/>
              </a:ext>
            </a:extLst>
          </p:cNvPr>
          <p:cNvSpPr/>
          <p:nvPr/>
        </p:nvSpPr>
        <p:spPr>
          <a:xfrm>
            <a:off x="3817840" y="841424"/>
            <a:ext cx="302895" cy="422910"/>
          </a:xfrm>
          <a:prstGeom prst="downArrow">
            <a:avLst>
              <a:gd name="adj1" fmla="val 7307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circolare a destra 5">
            <a:extLst>
              <a:ext uri="{FF2B5EF4-FFF2-40B4-BE49-F238E27FC236}">
                <a16:creationId xmlns:a16="http://schemas.microsoft.com/office/drawing/2014/main" id="{D02A585F-1412-1D4D-081A-580BA68F6E2A}"/>
              </a:ext>
            </a:extLst>
          </p:cNvPr>
          <p:cNvSpPr/>
          <p:nvPr/>
        </p:nvSpPr>
        <p:spPr>
          <a:xfrm>
            <a:off x="643158" y="2771754"/>
            <a:ext cx="582930" cy="42291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9" name="Immagine 18" descr="Immagine che contiene frutto, Spuntino, dessert, prodotti da forno&#10;&#10;Descrizione generata automaticamente">
            <a:extLst>
              <a:ext uri="{FF2B5EF4-FFF2-40B4-BE49-F238E27FC236}">
                <a16:creationId xmlns:a16="http://schemas.microsoft.com/office/drawing/2014/main" id="{77711F58-9DA1-EFB5-054D-C103CA1C1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71237" y="681969"/>
            <a:ext cx="1595266" cy="14164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Immagine 19" descr="Immagine che contiene frutto, clipart, Arte bambini, disegno&#10;&#10;Descrizione generata automaticamente">
            <a:extLst>
              <a:ext uri="{FF2B5EF4-FFF2-40B4-BE49-F238E27FC236}">
                <a16:creationId xmlns:a16="http://schemas.microsoft.com/office/drawing/2014/main" id="{CFCE164C-8CE1-D408-E17D-7AED85372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166"/>
          <a:stretch/>
        </p:blipFill>
        <p:spPr>
          <a:xfrm>
            <a:off x="9496713" y="2626219"/>
            <a:ext cx="1939580" cy="14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8914D0-1161-3833-D2C7-D738C80299F7}"/>
              </a:ext>
            </a:extLst>
          </p:cNvPr>
          <p:cNvSpPr txBox="1"/>
          <p:nvPr/>
        </p:nvSpPr>
        <p:spPr>
          <a:xfrm>
            <a:off x="376897" y="681969"/>
            <a:ext cx="830103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alla dieta e alle indicazioni nutrizionali</a:t>
            </a:r>
          </a:p>
          <a:p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latin typeface="Roboto" panose="02000000000000000000" pitchFamily="2" charset="0"/>
              </a:rPr>
              <a:t>Sheets et al., 2015</a:t>
            </a:r>
          </a:p>
          <a:p>
            <a:pPr algn="just"/>
            <a:r>
              <a:rPr lang="it-IT" dirty="0">
                <a:latin typeface="Roboto" panose="02000000000000000000" pitchFamily="2" charset="0"/>
              </a:rPr>
              <a:t>     </a:t>
            </a:r>
            <a:r>
              <a:rPr lang="it-IT" sz="2000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gli </a:t>
            </a:r>
            <a:r>
              <a:rPr lang="it-IT" sz="20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effetti dell'aderenza dietetica </a:t>
            </a:r>
            <a:r>
              <a:rPr lang="it-IT" sz="20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sono meno chiari, in particolare nel</a:t>
            </a:r>
          </a:p>
          <a:p>
            <a:pPr algn="just"/>
            <a:r>
              <a:rPr lang="it-IT" sz="2000" b="1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it-IT" sz="20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primo anno post-operatorio</a:t>
            </a:r>
          </a:p>
          <a:p>
            <a:pPr algn="just"/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it-IT" u="sng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Robinson et al. (2014)</a:t>
            </a: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   hanno trovato che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pattern alimentari post-chirurgici</a:t>
            </a: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   (in particolare l'aderenza alla dieta e un lieve grazing)</a:t>
            </a:r>
          </a:p>
          <a:p>
            <a:pPr algn="just"/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   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erano in grado di prevedere al meglio la perdita di peso</a:t>
            </a: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   di successo ad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1 anno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dall'intervento chirurgico, rispetto  </a:t>
            </a:r>
          </a:p>
          <a:p>
            <a:pPr algn="just"/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                                        -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ai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fattori </a:t>
            </a:r>
            <a:r>
              <a:rPr lang="it-IT" sz="1800" b="1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prechirurgici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                                       -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alle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variabili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psicosociali postchirurgiche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</a:p>
          <a:p>
            <a:pPr algn="just"/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                                       -all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'attività fisica postchirurgica e al follow-up</a:t>
            </a:r>
          </a:p>
        </p:txBody>
      </p:sp>
      <p:pic>
        <p:nvPicPr>
          <p:cNvPr id="2" name="Immagine 1" descr="Immagine che contiene frutto, Spuntino, dessert, prodotti da forno&#10;&#10;Descrizione generata automaticamente">
            <a:extLst>
              <a:ext uri="{FF2B5EF4-FFF2-40B4-BE49-F238E27FC236}">
                <a16:creationId xmlns:a16="http://schemas.microsoft.com/office/drawing/2014/main" id="{DB96FA40-2461-425F-5415-D2C1CBA07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71237" y="681969"/>
            <a:ext cx="1595266" cy="14164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magine 2" descr="Immagine che contiene frutto, clipart, Arte bambini, disegno&#10;&#10;Descrizione generata automaticamente">
            <a:extLst>
              <a:ext uri="{FF2B5EF4-FFF2-40B4-BE49-F238E27FC236}">
                <a16:creationId xmlns:a16="http://schemas.microsoft.com/office/drawing/2014/main" id="{DBD9F308-E4C6-7D40-803A-6337263DC2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166"/>
          <a:stretch/>
        </p:blipFill>
        <p:spPr>
          <a:xfrm>
            <a:off x="9496713" y="2626219"/>
            <a:ext cx="1939580" cy="14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575896" y="520511"/>
            <a:ext cx="723519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Limiti degli studi della ricerca sull’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alle indicazioni nutrizionali</a:t>
            </a:r>
          </a:p>
          <a:p>
            <a:endParaRPr lang="it-IT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it-IT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latin typeface="Roboto" panose="02000000000000000000" pitchFamily="2" charset="0"/>
                <a:cs typeface="Times New Roman" panose="02020603050405020304" pitchFamily="18" charset="0"/>
              </a:rPr>
              <a:t>Variabilità nella misurazione dell'aderenza dietetica;</a:t>
            </a:r>
          </a:p>
          <a:p>
            <a:endParaRPr lang="it-IT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it-IT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latin typeface="Roboto" panose="02000000000000000000" pitchFamily="2" charset="0"/>
                <a:cs typeface="Times New Roman" panose="02020603050405020304" pitchFamily="18" charset="0"/>
              </a:rPr>
              <a:t>bias</a:t>
            </a:r>
            <a:r>
              <a:rPr lang="it-IT" sz="2000" dirty="0">
                <a:latin typeface="Roboto" panose="02000000000000000000" pitchFamily="2" charset="0"/>
                <a:cs typeface="Times New Roman" panose="02020603050405020304" pitchFamily="18" charset="0"/>
              </a:rPr>
              <a:t> nella segnalazione prima dell’intervento per il ricorrente uso di dati self-report</a:t>
            </a:r>
          </a:p>
          <a:p>
            <a:endParaRPr lang="it-IT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it-IT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it-IT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it-IT" sz="2000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Roboto" panose="02000000000000000000" pitchFamily="2" charset="0"/>
                <a:cs typeface="Times New Roman" panose="02020603050405020304" pitchFamily="18" charset="0"/>
              </a:rPr>
              <a:t>contribuisce </a:t>
            </a:r>
            <a:r>
              <a:rPr lang="it-IT" sz="2000" u="sng" dirty="0">
                <a:latin typeface="Roboto" panose="02000000000000000000" pitchFamily="2" charset="0"/>
                <a:cs typeface="Times New Roman" panose="02020603050405020304" pitchFamily="18" charset="0"/>
              </a:rPr>
              <a:t>a risultati contrastanti </a:t>
            </a:r>
            <a:r>
              <a:rPr lang="it-IT" sz="2000" dirty="0">
                <a:latin typeface="Roboto" panose="02000000000000000000" pitchFamily="2" charset="0"/>
                <a:cs typeface="Times New Roman" panose="02020603050405020304" pitchFamily="18" charset="0"/>
              </a:rPr>
              <a:t>per quanto riguarda l’associazione tra</a:t>
            </a:r>
          </a:p>
          <a:p>
            <a:endParaRPr lang="it-IT" sz="2000" b="1" u="sng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u="sng" dirty="0">
                <a:latin typeface="Roboto" panose="02000000000000000000" pitchFamily="2" charset="0"/>
                <a:cs typeface="Times New Roman" panose="02020603050405020304" pitchFamily="18" charset="0"/>
              </a:rPr>
              <a:t>aderenza dietetica e risultati di perdita di peso.</a:t>
            </a:r>
          </a:p>
          <a:p>
            <a:endParaRPr lang="it-IT" sz="1800" b="1" u="sng" kern="0" dirty="0">
              <a:solidFill>
                <a:srgbClr val="627282"/>
              </a:solidFill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C9666CC3-B213-A48F-D854-9F242E40C276}"/>
              </a:ext>
            </a:extLst>
          </p:cNvPr>
          <p:cNvSpPr/>
          <p:nvPr/>
        </p:nvSpPr>
        <p:spPr>
          <a:xfrm>
            <a:off x="3610561" y="3700289"/>
            <a:ext cx="582930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E848230-19B6-77E0-1662-1761DE15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656" y="4492593"/>
            <a:ext cx="1316122" cy="19987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C592E5A-7E75-59A0-103E-1D8FD3825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318" y="2365407"/>
            <a:ext cx="1526177" cy="1079265"/>
          </a:xfrm>
          <a:prstGeom prst="rect">
            <a:avLst/>
          </a:prstGeom>
        </p:spPr>
      </p:pic>
      <p:pic>
        <p:nvPicPr>
          <p:cNvPr id="12" name="Immagine 11" descr="Immagine che contiene design&#10;&#10;Descrizione generata automaticamente">
            <a:extLst>
              <a:ext uri="{FF2B5EF4-FFF2-40B4-BE49-F238E27FC236}">
                <a16:creationId xmlns:a16="http://schemas.microsoft.com/office/drawing/2014/main" id="{C193F6DD-4AE8-F483-62A3-A978CAEC3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46963" y="1430394"/>
            <a:ext cx="1386107" cy="822105"/>
          </a:xfrm>
          <a:prstGeom prst="rect">
            <a:avLst/>
          </a:prstGeom>
        </p:spPr>
      </p:pic>
      <p:pic>
        <p:nvPicPr>
          <p:cNvPr id="5" name="Immagine 4" descr="Immagine che contiene cibo, stoviglie, pasto, Piatto&#10;&#10;Descrizione generata automaticamente">
            <a:extLst>
              <a:ext uri="{FF2B5EF4-FFF2-40B4-BE49-F238E27FC236}">
                <a16:creationId xmlns:a16="http://schemas.microsoft.com/office/drawing/2014/main" id="{DCB8AE8E-247B-6146-8CC5-ABA61C5D0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16361" y="1317486"/>
            <a:ext cx="1557064" cy="11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1186314" y="752310"/>
            <a:ext cx="7769994" cy="138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endParaRPr lang="it-IT" sz="1600" i="1" kern="0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it-IT" sz="1600" i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 pazienti con compliance si assomigliano fra loro,</a:t>
            </a:r>
          </a:p>
          <a:p>
            <a:pPr>
              <a:lnSpc>
                <a:spcPts val="2100"/>
              </a:lnSpc>
              <a:spcAft>
                <a:spcPts val="600"/>
              </a:spcAft>
            </a:pPr>
            <a:endParaRPr lang="it-IT" sz="1600" i="1" u="sng" kern="0" dirty="0">
              <a:solidFill>
                <a:schemeClr val="tx1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it-IT" sz="1600" i="1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ogni paziente </a:t>
            </a:r>
            <a:r>
              <a:rPr lang="it-IT" sz="1600" b="1" i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 </a:t>
            </a:r>
            <a:r>
              <a:rPr lang="it-IT" sz="1600" b="1" i="1" u="sng" kern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compliant</a:t>
            </a:r>
            <a:r>
              <a:rPr lang="it-IT" sz="1600" b="1" i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non </a:t>
            </a:r>
            <a:r>
              <a:rPr lang="it-IT" sz="1600" b="1" i="1" u="sng" kern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compliant</a:t>
            </a:r>
            <a:r>
              <a:rPr lang="it-IT" sz="1600" i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b="1" i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modo suo.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5E933E-4025-A29C-E2E9-24C0D5463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 b="20070"/>
          <a:stretch/>
        </p:blipFill>
        <p:spPr bwMode="auto">
          <a:xfrm>
            <a:off x="3164306" y="3148444"/>
            <a:ext cx="5450305" cy="24532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1371600" y="243512"/>
            <a:ext cx="92377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Comportamenti alimentari problematici</a:t>
            </a:r>
          </a:p>
          <a:p>
            <a:pPr algn="ctr"/>
            <a:endParaRPr lang="it-IT" sz="12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sz="20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 principali comportamenti alimentari problematici che possono verificarsi dopo l'intervento chirurgico includono: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75BA51-7994-F60D-BB09-9E6C4F2D443D}"/>
              </a:ext>
            </a:extLst>
          </p:cNvPr>
          <p:cNvSpPr txBox="1"/>
          <p:nvPr/>
        </p:nvSpPr>
        <p:spPr>
          <a:xfrm>
            <a:off x="3821725" y="2753723"/>
            <a:ext cx="2975320" cy="147732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Night </a:t>
            </a:r>
            <a:r>
              <a:rPr lang="it-IT" sz="1800" b="1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eating</a:t>
            </a:r>
            <a:endParaRPr lang="it-IT" sz="1800" b="1" u="sng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(una preponderanza dell'apporto calorico spostata più tardi nel corso della giornata),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2BA1A4-0D12-14CF-1B96-5E3297448ED0}"/>
              </a:ext>
            </a:extLst>
          </p:cNvPr>
          <p:cNvSpPr txBox="1"/>
          <p:nvPr/>
        </p:nvSpPr>
        <p:spPr>
          <a:xfrm>
            <a:off x="550989" y="2785371"/>
            <a:ext cx="2787748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Grazing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(mangiare piccole quantità di cibo per un periodo di tempo)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85A0D0-BB51-26FB-846B-0F9A506E18CE}"/>
              </a:ext>
            </a:extLst>
          </p:cNvPr>
          <p:cNvSpPr txBox="1"/>
          <p:nvPr/>
        </p:nvSpPr>
        <p:spPr>
          <a:xfrm>
            <a:off x="7280033" y="2753723"/>
            <a:ext cx="4499316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lo stress/alimentazione emotiva e la perdita di controllo sul mangiare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(un proxy per il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binge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eating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poiché i pazienti post-chirurgici non sono in grado di consumare oggettivamente grandi quantità di cibo in una sola seduta).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EB4D8DA9-A76B-9042-DDC2-10FA504C94BA}"/>
              </a:ext>
            </a:extLst>
          </p:cNvPr>
          <p:cNvSpPr/>
          <p:nvPr/>
        </p:nvSpPr>
        <p:spPr>
          <a:xfrm rot="10800000">
            <a:off x="1900311" y="1821383"/>
            <a:ext cx="4195687" cy="64800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ngolare in su 8">
            <a:extLst>
              <a:ext uri="{FF2B5EF4-FFF2-40B4-BE49-F238E27FC236}">
                <a16:creationId xmlns:a16="http://schemas.microsoft.com/office/drawing/2014/main" id="{C19395C6-BDB6-D581-8D6B-BFA6B45A393E}"/>
              </a:ext>
            </a:extLst>
          </p:cNvPr>
          <p:cNvSpPr/>
          <p:nvPr/>
        </p:nvSpPr>
        <p:spPr>
          <a:xfrm rot="10800000" flipH="1">
            <a:off x="5450219" y="1821842"/>
            <a:ext cx="3600000" cy="64800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F8F8BC2-7A54-3381-60B8-C74DD028A29C}"/>
              </a:ext>
            </a:extLst>
          </p:cNvPr>
          <p:cNvSpPr/>
          <p:nvPr/>
        </p:nvSpPr>
        <p:spPr>
          <a:xfrm>
            <a:off x="5296650" y="1983873"/>
            <a:ext cx="316523" cy="627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ame di emozioni, overdose di vuoti. - GuidaPsicologi.it">
            <a:extLst>
              <a:ext uri="{FF2B5EF4-FFF2-40B4-BE49-F238E27FC236}">
                <a16:creationId xmlns:a16="http://schemas.microsoft.com/office/drawing/2014/main" id="{D7CC2848-276F-130F-32E5-2A98D9FB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55" y="3708501"/>
            <a:ext cx="2017749" cy="11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ame nervosa cosa mangiare? 4 cibi e rimedi per combatterla | La SanaMente  Cucina Naturale">
            <a:extLst>
              <a:ext uri="{FF2B5EF4-FFF2-40B4-BE49-F238E27FC236}">
                <a16:creationId xmlns:a16="http://schemas.microsoft.com/office/drawing/2014/main" id="{9E5DAFC6-AF4D-2E09-D7DC-2297D8223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4102" r="549" b="7521"/>
          <a:stretch/>
        </p:blipFill>
        <p:spPr bwMode="auto">
          <a:xfrm>
            <a:off x="8000580" y="2505088"/>
            <a:ext cx="2028891" cy="11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2DB288-4584-935D-CC3F-E8F807EBB72B}"/>
              </a:ext>
            </a:extLst>
          </p:cNvPr>
          <p:cNvSpPr txBox="1"/>
          <p:nvPr/>
        </p:nvSpPr>
        <p:spPr>
          <a:xfrm>
            <a:off x="424376" y="2938609"/>
            <a:ext cx="723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latin typeface="Roboto" panose="02000000000000000000" pitchFamily="2" charset="0"/>
                <a:cs typeface="Times New Roman" panose="02020603050405020304" pitchFamily="18" charset="0"/>
              </a:rPr>
              <a:t>Elkins et al., </a:t>
            </a: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2005 hanno trovato </a:t>
            </a:r>
            <a:r>
              <a:rPr lang="it-IT" b="1" u="sng" dirty="0">
                <a:latin typeface="Roboto" panose="02000000000000000000" pitchFamily="2" charset="0"/>
                <a:cs typeface="Times New Roman" panose="02020603050405020304" pitchFamily="18" charset="0"/>
              </a:rPr>
              <a:t>il grazing </a:t>
            </a: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come il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comportamento più segnalato nella non aderenza 1 anno dopo l’intervento chirurgico</a:t>
            </a:r>
            <a:endParaRPr lang="it-IT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8A5B5C-7340-4672-C3CF-75DE448B177E}"/>
              </a:ext>
            </a:extLst>
          </p:cNvPr>
          <p:cNvSpPr txBox="1"/>
          <p:nvPr/>
        </p:nvSpPr>
        <p:spPr>
          <a:xfrm>
            <a:off x="424376" y="798138"/>
            <a:ext cx="723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Sebbene le prove siano in qualche modo contrastanti, un certo numero di studi suggerisce che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le abbuffate preoperatorie e la perdita di controllo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sono associate a una perdita di peso più scarsa dopo l'intervento chirurgico (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Sheets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2015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04B3D1-16E9-2B50-3E68-3EED22900EAC}"/>
              </a:ext>
            </a:extLst>
          </p:cNvPr>
          <p:cNvSpPr txBox="1"/>
          <p:nvPr/>
        </p:nvSpPr>
        <p:spPr>
          <a:xfrm>
            <a:off x="424376" y="2007672"/>
            <a:ext cx="723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Il grazing e il consumo di spuntini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sono stati associati a una minore perdita di peso (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Colles et al., 2008)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 a un maggiore recupero di peso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Kofman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al., 2010). </a:t>
            </a:r>
          </a:p>
        </p:txBody>
      </p:sp>
      <p:pic>
        <p:nvPicPr>
          <p:cNvPr id="5" name="Picture 2" descr="La grande abbuffata - Oltre il ponte">
            <a:extLst>
              <a:ext uri="{FF2B5EF4-FFF2-40B4-BE49-F238E27FC236}">
                <a16:creationId xmlns:a16="http://schemas.microsoft.com/office/drawing/2014/main" id="{5A5C11D1-AF54-1301-F5DA-4B7DA6D9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97" y="1038375"/>
            <a:ext cx="2017749" cy="11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D6869C8-6569-5AD0-B036-A88CF25EF25C}"/>
              </a:ext>
            </a:extLst>
          </p:cNvPr>
          <p:cNvSpPr txBox="1"/>
          <p:nvPr/>
        </p:nvSpPr>
        <p:spPr>
          <a:xfrm>
            <a:off x="424376" y="3904203"/>
            <a:ext cx="7231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Leite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Faria et al. (2009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) hanno riscontrato una perdita di peso in eccesso significativamente più scarsa tra i pazienti impegnati in un modello di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consumo di snack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rispetto a un modello di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consumo di dolci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 un modello di alimentazione normale.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4833C2-3BA0-1571-D0DF-3D48EFCC6F28}"/>
              </a:ext>
            </a:extLst>
          </p:cNvPr>
          <p:cNvSpPr txBox="1"/>
          <p:nvPr/>
        </p:nvSpPr>
        <p:spPr>
          <a:xfrm>
            <a:off x="424376" y="5111627"/>
            <a:ext cx="7231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Nel complesso, le prove sul fatto che altri comportamenti alimentari problematici come </a:t>
            </a:r>
            <a:r>
              <a:rPr lang="it-IT" sz="1800" b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l'alimentazione notturna e lo stress/alimentazione emotiva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prevedano la perdita di peso sono molto contrastanti 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it-IT" u="sng" dirty="0" err="1">
                <a:latin typeface="Roboto" panose="02000000000000000000" pitchFamily="2" charset="0"/>
                <a:ea typeface="Times New Roman" panose="02020603050405020304" pitchFamily="18" charset="0"/>
              </a:rPr>
              <a:t>Sheets</a:t>
            </a:r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 et al., 2015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DA31CB7-7E38-796E-3F13-9377071FD15A}"/>
              </a:ext>
            </a:extLst>
          </p:cNvPr>
          <p:cNvSpPr txBox="1"/>
          <p:nvPr/>
        </p:nvSpPr>
        <p:spPr>
          <a:xfrm>
            <a:off x="2413910" y="15484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Comportamenti alimentari problematici</a:t>
            </a:r>
          </a:p>
        </p:txBody>
      </p:sp>
      <p:pic>
        <p:nvPicPr>
          <p:cNvPr id="18" name="Immagine 17" descr="Immagine che contiene illustrazione, disegno, clipart, Cartoni animati&#10;&#10;Descrizione generata automaticamente">
            <a:extLst>
              <a:ext uri="{FF2B5EF4-FFF2-40B4-BE49-F238E27FC236}">
                <a16:creationId xmlns:a16="http://schemas.microsoft.com/office/drawing/2014/main" id="{62198073-D166-54CE-1372-2FEB1A22A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52669" y="5111627"/>
            <a:ext cx="2133772" cy="11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2086708" y="147659"/>
            <a:ext cx="801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Stile alimentare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FB0424-693B-D8C0-16AE-36405701BBE1}"/>
              </a:ext>
            </a:extLst>
          </p:cNvPr>
          <p:cNvSpPr txBox="1"/>
          <p:nvPr/>
        </p:nvSpPr>
        <p:spPr>
          <a:xfrm>
            <a:off x="3164836" y="4745227"/>
            <a:ext cx="5141358" cy="6771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Tuttavia, l'aderenza a queste </a:t>
            </a:r>
            <a:r>
              <a:rPr lang="it-IT" sz="20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raccomandazioni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nel tempo è stata in gran parte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non esaminata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E807BF-E1B5-6CFC-F9EA-72D7BB48782C}"/>
              </a:ext>
            </a:extLst>
          </p:cNvPr>
          <p:cNvSpPr txBox="1"/>
          <p:nvPr/>
        </p:nvSpPr>
        <p:spPr>
          <a:xfrm>
            <a:off x="1425885" y="3053681"/>
            <a:ext cx="861926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Thomas et al. (2011)</a:t>
            </a:r>
            <a:endParaRPr lang="it-IT" u="sng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Uno studio ha esaminato la raccomandazione di separare il mangiare dal bere e ha scoperto attraverso una valutazione a 6 mesi dall'intervento chirurgico che c'era un'aderenza molto elevata a questa raccomandazione (94,8 %).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A3C0B6-FD87-66FE-54B7-F5300E29BFB3}"/>
              </a:ext>
            </a:extLst>
          </p:cNvPr>
          <p:cNvSpPr txBox="1"/>
          <p:nvPr/>
        </p:nvSpPr>
        <p:spPr>
          <a:xfrm>
            <a:off x="468923" y="682819"/>
            <a:ext cx="10533185" cy="707886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Dopo la chirurgia bariatrica, i pazienti vengono istruiti a mangiare lentamente, masticare accuratamente il cibo e separare il mangiare dal bere.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1555666-EF35-1075-CC3E-3E5114D21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94" y="1756944"/>
            <a:ext cx="1372101" cy="855147"/>
          </a:xfrm>
          <a:prstGeom prst="rect">
            <a:avLst/>
          </a:prstGeom>
        </p:spPr>
      </p:pic>
      <p:pic>
        <p:nvPicPr>
          <p:cNvPr id="3074" name="Picture 2" descr="Masticare lentamente, i benefici - Cure-Naturali.it">
            <a:extLst>
              <a:ext uri="{FF2B5EF4-FFF2-40B4-BE49-F238E27FC236}">
                <a16:creationId xmlns:a16="http://schemas.microsoft.com/office/drawing/2014/main" id="{DE12D9B2-DFC2-3953-860D-770BF4CF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97" y="1664104"/>
            <a:ext cx="1382975" cy="8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Immagine che contiene cibo, Cucina, Alimento base, Cibo italiano&#10;&#10;Descrizione generata automaticamente">
            <a:extLst>
              <a:ext uri="{FF2B5EF4-FFF2-40B4-BE49-F238E27FC236}">
                <a16:creationId xmlns:a16="http://schemas.microsoft.com/office/drawing/2014/main" id="{BB35032B-0ABA-0055-50BC-DDF77EF81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73308" y="1893554"/>
            <a:ext cx="1018409" cy="678940"/>
          </a:xfrm>
          <a:prstGeom prst="rect">
            <a:avLst/>
          </a:prstGeom>
        </p:spPr>
      </p:pic>
      <p:pic>
        <p:nvPicPr>
          <p:cNvPr id="16" name="Immagine 15" descr="Immagine che contiene liquido, fluido, cibo, bibita analcolica&#10;&#10;Descrizione generata automaticamente">
            <a:extLst>
              <a:ext uri="{FF2B5EF4-FFF2-40B4-BE49-F238E27FC236}">
                <a16:creationId xmlns:a16="http://schemas.microsoft.com/office/drawing/2014/main" id="{1755D207-0ADC-B59F-2EC8-08B160D8E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17174" y="1893554"/>
            <a:ext cx="451925" cy="483415"/>
          </a:xfrm>
          <a:prstGeom prst="rect">
            <a:avLst/>
          </a:prstGeom>
        </p:spPr>
      </p:pic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04AC2F6-4F57-DE56-E240-B0B2508AC33D}"/>
              </a:ext>
            </a:extLst>
          </p:cNvPr>
          <p:cNvCxnSpPr>
            <a:cxnSpLocks/>
          </p:cNvCxnSpPr>
          <p:nvPr/>
        </p:nvCxnSpPr>
        <p:spPr>
          <a:xfrm flipH="1">
            <a:off x="8264891" y="1620598"/>
            <a:ext cx="416835" cy="12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5D5A08-960D-68AD-E584-B92021498C43}"/>
              </a:ext>
            </a:extLst>
          </p:cNvPr>
          <p:cNvSpPr txBox="1"/>
          <p:nvPr/>
        </p:nvSpPr>
        <p:spPr>
          <a:xfrm>
            <a:off x="180974" y="3060373"/>
            <a:ext cx="11830050" cy="2585323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Gorin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&amp; 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Raftopolous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(2009)</a:t>
            </a:r>
          </a:p>
          <a:p>
            <a:endParaRPr lang="it-IT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I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pazienti che avevano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una storia sia di disturbo dell'umore che di disturbo alimentare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tipicamente disturbo da alimentazione incontrollata)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prima dell'intervento chirurgico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hanno mostrato una non aderenza significativamente maggiore alle raccomandazioni dietetiche dopo 6 mesi rispetto a quelli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con solo un disturbo dell'umore, solo un disturbo alimentare, o né l'uno né l'altro. </a:t>
            </a:r>
          </a:p>
          <a:p>
            <a:endParaRPr lang="it-IT" sz="1800" b="1" u="sng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anche se questo non si è manifestato in una differenza nella perdita di peso a 6 mesi dopo l'intervento chirurgico.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3F94C6-F909-98E0-4C4D-5C7C6F12D2AF}"/>
              </a:ext>
            </a:extLst>
          </p:cNvPr>
          <p:cNvSpPr txBox="1"/>
          <p:nvPr/>
        </p:nvSpPr>
        <p:spPr>
          <a:xfrm>
            <a:off x="298938" y="231504"/>
            <a:ext cx="11594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Predittori di scarsa 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alla dieta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5D5A08-960D-68AD-E584-B92021498C43}"/>
              </a:ext>
            </a:extLst>
          </p:cNvPr>
          <p:cNvSpPr txBox="1"/>
          <p:nvPr/>
        </p:nvSpPr>
        <p:spPr>
          <a:xfrm>
            <a:off x="180974" y="899961"/>
            <a:ext cx="11830050" cy="183127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Sarwer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 (2008) </a:t>
            </a: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la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depressione di base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l'umore negativo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l'apporto calorico e la percentuale di calorie dai dolci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erano associati negativamente all'aderenza dietetica post-operatoria,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mentre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l'umore positivo, l'autostima, la moderazione cognitiva e la percentuale di calorie dalle proteine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erano positivamente associati all'aderenza dietetica post-operatoria.</a:t>
            </a:r>
          </a:p>
        </p:txBody>
      </p:sp>
    </p:spTree>
    <p:extLst>
      <p:ext uri="{BB962C8B-B14F-4D97-AF65-F5344CB8AC3E}">
        <p14:creationId xmlns:p14="http://schemas.microsoft.com/office/powerpoint/2010/main" val="274050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457201" y="505122"/>
            <a:ext cx="8170984" cy="56092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all'esercizio fisico</a:t>
            </a:r>
          </a:p>
          <a:p>
            <a:endParaRPr lang="it-IT" sz="16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L'attività fisica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 post-operatoria è stata costantemente associata a una perdita di peso post-operatoria di successo (Herman et al., 2014; Sheets et al., 2015; Welch et al., 2008, 2011;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Yanos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2015).</a:t>
            </a:r>
            <a:endParaRPr lang="it-IT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</a:rPr>
              <a:t>Nonostante i benefici ben documentati dell'attività fisica, </a:t>
            </a:r>
            <a:r>
              <a:rPr lang="it-IT" b="1" dirty="0">
                <a:latin typeface="Roboto" panose="02000000000000000000" pitchFamily="2" charset="0"/>
              </a:rPr>
              <a:t>l'esercizio fisico è il dominio più comune di non aderenza tra i pazienti sottoposti a chirurgia bariatrica </a:t>
            </a:r>
            <a:r>
              <a:rPr lang="it-IT" dirty="0">
                <a:latin typeface="Roboto" panose="02000000000000000000" pitchFamily="2" charset="0"/>
              </a:rPr>
              <a:t>(Bond et al., 2010a; El Chaar et al., 2011; </a:t>
            </a:r>
            <a:r>
              <a:rPr lang="it-IT" dirty="0" err="1">
                <a:latin typeface="Roboto" panose="02000000000000000000" pitchFamily="2" charset="0"/>
              </a:rPr>
              <a:t>Yanos</a:t>
            </a:r>
            <a:r>
              <a:rPr lang="it-IT" dirty="0">
                <a:latin typeface="Roboto" panose="02000000000000000000" pitchFamily="2" charset="0"/>
              </a:rPr>
              <a:t> et al., 2015)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tassi di aderenza alle raccomandazioni sull'attività fisica sono stati costantemente bassi in tutti gli studi sia prima che dopo l'intervento chirurgico.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Prima dell'intervento chirurgico, i tassi di non aderenza erano di circa il 39% (Toussi et al., 2009) e i tassi di non aderenza post-operatoria variavano dal 51 al 70% (Toussi et al., 2009; Welch et al., 2008;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Yanos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 2015).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Nel complesso, i livelli di attività fisica tra i pazienti sottoposti a chirurgia bariatrica </a:t>
            </a:r>
            <a:r>
              <a:rPr lang="it-IT" sz="1800" b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rimangono molto al di sotto di quelli raccomandati dalle attuali linee guida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it-IT" sz="1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 particolare per l'attività fisica da moderata a vigorosa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(Herman et al., 2014), in linea con gli scarsi tassi di attività fisica adeguata riscontrati tra la popolazione generale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 descr="Immagine che contiene interno, divano, persona, arredo&#10;&#10;Descrizione generata automaticamente">
            <a:extLst>
              <a:ext uri="{FF2B5EF4-FFF2-40B4-BE49-F238E27FC236}">
                <a16:creationId xmlns:a16="http://schemas.microsoft.com/office/drawing/2014/main" id="{5C6AEB63-8B27-D81C-2095-BBE23CC77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74419" y="867508"/>
            <a:ext cx="2190750" cy="1764322"/>
          </a:xfrm>
          <a:prstGeom prst="rect">
            <a:avLst/>
          </a:prstGeom>
        </p:spPr>
      </p:pic>
      <p:pic>
        <p:nvPicPr>
          <p:cNvPr id="8" name="Immagine 7" descr="Immagine che contiene cartone animato, clipart, disegno, illustrazione&#10;&#10;Descrizione generata automaticamente">
            <a:extLst>
              <a:ext uri="{FF2B5EF4-FFF2-40B4-BE49-F238E27FC236}">
                <a16:creationId xmlns:a16="http://schemas.microsoft.com/office/drawing/2014/main" id="{193762C4-2892-0ACF-70BC-856B620E7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77785" y="3309736"/>
            <a:ext cx="2384018" cy="21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363855" y="115372"/>
            <a:ext cx="114642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all'esercizio fisico</a:t>
            </a:r>
          </a:p>
          <a:p>
            <a:endParaRPr lang="it-IT" sz="1100" dirty="0">
              <a:latin typeface="Roboto" panose="02000000000000000000" pitchFamily="2" charset="0"/>
            </a:endParaRPr>
          </a:p>
          <a:p>
            <a:r>
              <a:rPr lang="it-IT" dirty="0">
                <a:latin typeface="Roboto" panose="02000000000000000000" pitchFamily="2" charset="0"/>
              </a:rPr>
              <a:t>Le ragioni della mancata aderenza all'attività fisica sono state esplorate in un ampio studio qualitativo su 366 pazienti sottoposti a chirurgia bariatrica (Peacock et al., 2014)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363855" y="1274176"/>
            <a:ext cx="1063854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it-IT" dirty="0">
                <a:latin typeface="Roboto" panose="02000000000000000000" pitchFamily="2" charset="0"/>
              </a:rPr>
              <a:t>Le barriere sono state divise in due categorie: </a:t>
            </a:r>
          </a:p>
          <a:p>
            <a:r>
              <a:rPr lang="it-IT" dirty="0">
                <a:latin typeface="Roboto" panose="02000000000000000000" pitchFamily="2" charset="0"/>
              </a:rPr>
              <a:t>(1) </a:t>
            </a:r>
            <a:r>
              <a:rPr lang="it-IT" b="1" dirty="0">
                <a:solidFill>
                  <a:srgbClr val="C00000"/>
                </a:solidFill>
                <a:latin typeface="Roboto" panose="02000000000000000000" pitchFamily="2" charset="0"/>
              </a:rPr>
              <a:t>barriere interne</a:t>
            </a:r>
            <a:r>
              <a:rPr lang="it-IT" dirty="0">
                <a:latin typeface="Roboto" panose="02000000000000000000" pitchFamily="2" charset="0"/>
              </a:rPr>
              <a:t>, che includevano fattori </a:t>
            </a:r>
            <a:r>
              <a:rPr lang="it-IT" b="1" dirty="0">
                <a:latin typeface="Roboto" panose="02000000000000000000" pitchFamily="2" charset="0"/>
              </a:rPr>
              <a:t>motivazionali e fisici</a:t>
            </a:r>
            <a:r>
              <a:rPr lang="it-IT" dirty="0">
                <a:latin typeface="Roboto" panose="02000000000000000000" pitchFamily="2" charset="0"/>
              </a:rPr>
              <a:t>, e (2) </a:t>
            </a:r>
            <a:r>
              <a:rPr lang="it-IT" b="1" dirty="0">
                <a:solidFill>
                  <a:srgbClr val="0070C0"/>
                </a:solidFill>
                <a:latin typeface="Roboto" panose="02000000000000000000" pitchFamily="2" charset="0"/>
              </a:rPr>
              <a:t>barriere esterne</a:t>
            </a:r>
            <a:r>
              <a:rPr lang="it-IT" b="1" dirty="0"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34F2C3-C484-AF44-D8B1-92855CE96835}"/>
              </a:ext>
            </a:extLst>
          </p:cNvPr>
          <p:cNvSpPr txBox="1"/>
          <p:nvPr/>
        </p:nvSpPr>
        <p:spPr>
          <a:xfrm>
            <a:off x="590201" y="2637150"/>
            <a:ext cx="11237942" cy="18466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u="sng" dirty="0">
                <a:latin typeface="Roboto" panose="02000000000000000000" pitchFamily="2" charset="0"/>
              </a:rPr>
              <a:t>Le barriere motivaziona</a:t>
            </a:r>
            <a:r>
              <a:rPr lang="it-IT" dirty="0">
                <a:latin typeface="Roboto" panose="02000000000000000000" pitchFamily="2" charset="0"/>
              </a:rPr>
              <a:t>li più frequenti includevano difficoltà a mantenere la costanza dell'esercizio, difficoltà a rendere l'esercizio una priorità e mancanza di piacere dell'esercizio. </a:t>
            </a:r>
            <a:r>
              <a:rPr lang="it-IT" sz="1400" dirty="0">
                <a:latin typeface="Roboto" panose="02000000000000000000" pitchFamily="2" charset="0"/>
              </a:rPr>
              <a:t>I fattori motivazionali, come notato dagli autori di questo studio, possono essere stati problematici per i partecipanti anche prima dell'intervento chirurgico e possono essere correlati alla percezione dei pazienti dei potenziali benefici dell'esercizio.</a:t>
            </a:r>
          </a:p>
          <a:p>
            <a:r>
              <a:rPr lang="it-IT" sz="1400" dirty="0">
                <a:latin typeface="Roboto" panose="02000000000000000000" pitchFamily="2" charset="0"/>
              </a:rPr>
              <a:t>   </a:t>
            </a:r>
            <a:endParaRPr lang="it-IT" dirty="0"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u="sng" dirty="0">
                <a:latin typeface="Roboto" panose="02000000000000000000" pitchFamily="2" charset="0"/>
              </a:rPr>
              <a:t>Le barriere fisiche </a:t>
            </a:r>
            <a:r>
              <a:rPr lang="it-IT" dirty="0">
                <a:latin typeface="Roboto" panose="02000000000000000000" pitchFamily="2" charset="0"/>
              </a:rPr>
              <a:t>includevano limitazioni come il dolore, le malattie croniche e le malattie post-operatori, problemi legati alla chirurgia, tra cui la mancanza di resistenza e problemi legati alla dieta.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44670E-6926-F8A7-DF88-D83CCAF8E472}"/>
              </a:ext>
            </a:extLst>
          </p:cNvPr>
          <p:cNvSpPr txBox="1"/>
          <p:nvPr/>
        </p:nvSpPr>
        <p:spPr>
          <a:xfrm>
            <a:off x="590202" y="5416984"/>
            <a:ext cx="11237941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u="sng" dirty="0">
                <a:latin typeface="Roboto" panose="02000000000000000000" pitchFamily="2" charset="0"/>
              </a:rPr>
              <a:t>Le barriere esterne</a:t>
            </a:r>
            <a:r>
              <a:rPr lang="it-IT" dirty="0">
                <a:latin typeface="Roboto" panose="02000000000000000000" pitchFamily="2" charset="0"/>
              </a:rPr>
              <a:t> più comunemente avallate erano il tempo e le condizioni atmosferiche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C377E2-399B-D75D-045A-1E355F7B51F5}"/>
              </a:ext>
            </a:extLst>
          </p:cNvPr>
          <p:cNvSpPr txBox="1"/>
          <p:nvPr/>
        </p:nvSpPr>
        <p:spPr>
          <a:xfrm>
            <a:off x="363854" y="2181838"/>
            <a:ext cx="2614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solidFill>
                  <a:srgbClr val="C00000"/>
                </a:solidFill>
                <a:latin typeface="Roboto" panose="02000000000000000000" pitchFamily="2" charset="0"/>
              </a:rPr>
              <a:t>BARRIERE INTERNE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D06D0C-92CC-3400-5C40-23B218AD0956}"/>
              </a:ext>
            </a:extLst>
          </p:cNvPr>
          <p:cNvSpPr txBox="1"/>
          <p:nvPr/>
        </p:nvSpPr>
        <p:spPr>
          <a:xfrm>
            <a:off x="363855" y="4977314"/>
            <a:ext cx="2614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solidFill>
                  <a:srgbClr val="0070C0"/>
                </a:solidFill>
                <a:latin typeface="Roboto" panose="02000000000000000000" pitchFamily="2" charset="0"/>
              </a:rPr>
              <a:t>BARRIERE ESTERNE</a:t>
            </a:r>
          </a:p>
        </p:txBody>
      </p:sp>
    </p:spTree>
    <p:extLst>
      <p:ext uri="{BB962C8B-B14F-4D97-AF65-F5344CB8AC3E}">
        <p14:creationId xmlns:p14="http://schemas.microsoft.com/office/powerpoint/2010/main" val="13617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80010" y="492918"/>
            <a:ext cx="11852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Le risorse e il supporto dell'attività fisica possono essere un'area di potenziale crescita per i programmi di chirurgia bariatrica.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200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Mancano ancora ricerche su interventi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o post-operatori volti ad aumentare l'aderenza alle raccomandazioni sull'attività fisica.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07FD00-779A-769D-D443-4B3262948AE9}"/>
              </a:ext>
            </a:extLst>
          </p:cNvPr>
          <p:cNvSpPr txBox="1"/>
          <p:nvPr/>
        </p:nvSpPr>
        <p:spPr>
          <a:xfrm>
            <a:off x="4046220" y="31253"/>
            <a:ext cx="6663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all'esercizio fisico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E52713-56E5-A0DF-84B8-BDC1DEAE5711}"/>
              </a:ext>
            </a:extLst>
          </p:cNvPr>
          <p:cNvSpPr txBox="1"/>
          <p:nvPr/>
        </p:nvSpPr>
        <p:spPr>
          <a:xfrm>
            <a:off x="80010" y="4410093"/>
            <a:ext cx="11852910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Bond et al. (2015)</a:t>
            </a:r>
          </a:p>
          <a:p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    H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 esaminato l'efficacia di un intervento di attività fisica comportamentale preoperatoria di 6 settimane rispetto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   alle cure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-chirurgiche standard per aumentare l'attività fisica giornaliera di intensità da moderata a vigorosa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   (MTVI) tra 80 individui gravemente obesi sottoposti a chirurgia bariatrica.</a:t>
            </a:r>
          </a:p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Hanno dimostrato che i partecipanti nella condizione di intervento hanno raggiunto un aumento medio di 21 ±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27 minuti nell'attività fisica giornaliera MTVI post-intervento rispetto a nessun cambiamento tra quelli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randomizzati alla cura standard.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59E062-58CD-272C-7081-67DC75CDA38F}"/>
              </a:ext>
            </a:extLst>
          </p:cNvPr>
          <p:cNvSpPr txBox="1"/>
          <p:nvPr/>
        </p:nvSpPr>
        <p:spPr>
          <a:xfrm>
            <a:off x="80010" y="3073590"/>
            <a:ext cx="1185291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Lier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al.,(2012)</a:t>
            </a:r>
          </a:p>
          <a:p>
            <a:pPr marL="269875" indent="-269875">
              <a:spcAft>
                <a:spcPts val="600"/>
              </a:spcAft>
            </a:pP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    S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u 141 pazienti sottoposti a chirurgia bariatrica, gli autori hanno esaminato l'effetto di un programma di consulenza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-operatoria sull'aderenza all'attività fisica e non hanno riscontrato alcun impatto sull'aderenza all'attività fisica.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DC6E38-0BA0-3E7B-34BE-C2222DBAE919}"/>
              </a:ext>
            </a:extLst>
          </p:cNvPr>
          <p:cNvSpPr txBox="1"/>
          <p:nvPr/>
        </p:nvSpPr>
        <p:spPr>
          <a:xfrm>
            <a:off x="80010" y="2014086"/>
            <a:ext cx="12031980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Peacock et al. (2014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)</a:t>
            </a:r>
          </a:p>
          <a:p>
            <a:pPr marL="269875" indent="-269875">
              <a:spcAft>
                <a:spcPts val="600"/>
              </a:spcAft>
            </a:pP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    L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 grande maggioranza dei partecipanti ha riferito che la loro struttura bariatrica non forniva servizi per facilitare l'attività fisica o che tali servizi non erano utili.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7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163830" y="720712"/>
            <a:ext cx="11864340" cy="36933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Roboto" panose="02000000000000000000" pitchFamily="2" charset="0"/>
              </a:rPr>
              <a:t>Un importante limite degli studi che esaminano l'attività fisica nei candidati alla chirurgia bariatrica è il fatto che gli studi spesso si basano sull'attività fisica </a:t>
            </a:r>
            <a:r>
              <a:rPr lang="it-IT" b="1" u="sng" dirty="0">
                <a:latin typeface="Roboto" panose="02000000000000000000" pitchFamily="2" charset="0"/>
              </a:rPr>
              <a:t>auto-riferita rispetto a quella oggettivamente misurata.</a:t>
            </a:r>
          </a:p>
          <a:p>
            <a:endParaRPr lang="it-IT" b="1" u="sng" dirty="0"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u="sng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Bond et al.(2019); King et al., (2012). 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Ricerche emergenti suggeriscono che le stime auto-riferite dell'attività fisica mostrano pochissima correlazione con l'attività fisica misurata oggettivamente con l'uso di accelerometri in campioni di chirurgia bariatrica.</a:t>
            </a: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it-IT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r>
              <a:rPr lang="it-IT" sz="1800" b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È incoraggiante che, man mano che l'attività fisica oggettiva diventa più facile da misurare, sempre più studi stanno iniziando a utilizzare monitor oggettivi nella misurazione dell'attività fisica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A31337-9B5F-3FE5-C86C-5DE101EC0CA7}"/>
              </a:ext>
            </a:extLst>
          </p:cNvPr>
          <p:cNvSpPr txBox="1"/>
          <p:nvPr/>
        </p:nvSpPr>
        <p:spPr>
          <a:xfrm>
            <a:off x="2785109" y="89654"/>
            <a:ext cx="754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Limiti della ricerca sull’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all’esercizio fisico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9E71E71C-C041-0A5E-4D3C-C58651DD6F29}"/>
              </a:ext>
            </a:extLst>
          </p:cNvPr>
          <p:cNvSpPr/>
          <p:nvPr/>
        </p:nvSpPr>
        <p:spPr>
          <a:xfrm>
            <a:off x="5462954" y="2895600"/>
            <a:ext cx="375139" cy="7737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642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457201" y="505122"/>
            <a:ext cx="8170984" cy="55861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all’assunzione di vitamine</a:t>
            </a:r>
          </a:p>
          <a:p>
            <a:endParaRPr lang="it-IT" sz="12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Shankar et al., (2010)</a:t>
            </a:r>
          </a:p>
          <a:p>
            <a:pPr>
              <a:spcAft>
                <a:spcPts val="600"/>
              </a:spcAft>
            </a:pP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L'integrazione giornaliera di vitamine è una raccomandazione standard post-chirurgia bariatrica dato l'aumento del rischio di carenze nutrizionali da lievi a gravi a causa dell'assunzione di cibo significativamente ridotta, del vomito e della possibilità di malassorbimento dopo alcune procedure bariatriche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Cooper et al. (1999) </a:t>
            </a:r>
          </a:p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egli adulti, l'aderenza tende ad essere buona nel primo periodo post-operatorio, con il 90% dei pazienti che assumono integratori quotidianamente o a giorni alterni 5 mesi dopo l'intervento,</a:t>
            </a:r>
            <a:r>
              <a:rPr lang="it-IT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diminuiscono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del 50% da 5 a 12 mesi dopo l'intervento chirurgico.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Modi et al., (2013)</a:t>
            </a:r>
          </a:p>
          <a:p>
            <a:pPr>
              <a:spcAft>
                <a:spcPts val="600"/>
              </a:spcAft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principali ostacoli all'aderenza vitaminica sono la dimenticanza e la difficoltà a deglutire le pillole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Mentre pochi studi hanno riportato l'aderenza negli adolescenti sottoposti a chirurgia bariatrica, quelli che hanno studiato questa popolazione hanno scoperto che l'aderenza vitaminica tende ad essere più scarsa negli adolescenti.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 descr="Immagine che contiene Nutraceutico, medicina, pillola, Prodotto farmaceutico&#10;&#10;Descrizione generata automaticamente">
            <a:extLst>
              <a:ext uri="{FF2B5EF4-FFF2-40B4-BE49-F238E27FC236}">
                <a16:creationId xmlns:a16="http://schemas.microsoft.com/office/drawing/2014/main" id="{58858E0C-1A8D-2BC7-CB05-93C265898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18169" y="784134"/>
            <a:ext cx="2058724" cy="1372912"/>
          </a:xfrm>
          <a:prstGeom prst="rect">
            <a:avLst/>
          </a:prstGeom>
        </p:spPr>
      </p:pic>
      <p:pic>
        <p:nvPicPr>
          <p:cNvPr id="9" name="Immagine 8" descr="Immagine che contiene persona, pelle, Viso umano, dito&#10;&#10;Descrizione generata automaticamente">
            <a:extLst>
              <a:ext uri="{FF2B5EF4-FFF2-40B4-BE49-F238E27FC236}">
                <a16:creationId xmlns:a16="http://schemas.microsoft.com/office/drawing/2014/main" id="{CF2EE1C5-FA77-ABA5-36C9-A539A6683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46677" y="4700955"/>
            <a:ext cx="1781907" cy="1187938"/>
          </a:xfrm>
          <a:prstGeom prst="rect">
            <a:avLst/>
          </a:prstGeom>
        </p:spPr>
      </p:pic>
      <p:pic>
        <p:nvPicPr>
          <p:cNvPr id="11" name="Immagine 10" descr="Immagine che contiene persona, Viso umano, vestiti, Gomito&#10;&#10;Descrizione generata automaticamente">
            <a:extLst>
              <a:ext uri="{FF2B5EF4-FFF2-40B4-BE49-F238E27FC236}">
                <a16:creationId xmlns:a16="http://schemas.microsoft.com/office/drawing/2014/main" id="{963E12F9-E042-8A8F-50B6-B9D0D5292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19467" y="3057505"/>
            <a:ext cx="1378194" cy="13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9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1301555" y="1295143"/>
            <a:ext cx="9026476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misurazione dell'aderenza vitaminica è significativamente ostacolata dalle limitazioni dei dati self-report, in assenza di risultati di laboratorio.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A31337-9B5F-3FE5-C86C-5DE101EC0CA7}"/>
              </a:ext>
            </a:extLst>
          </p:cNvPr>
          <p:cNvSpPr txBox="1"/>
          <p:nvPr/>
        </p:nvSpPr>
        <p:spPr>
          <a:xfrm>
            <a:off x="1301555" y="435964"/>
            <a:ext cx="9026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Limiti della ricerca sull’aderenza all’assunzione delle vitamine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F966C2-3D36-E212-BD79-542F86E13AEA}"/>
              </a:ext>
            </a:extLst>
          </p:cNvPr>
          <p:cNvSpPr txBox="1"/>
          <p:nvPr/>
        </p:nvSpPr>
        <p:spPr>
          <a:xfrm>
            <a:off x="1301555" y="2274838"/>
            <a:ext cx="9026476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Modi et al. (2013) </a:t>
            </a:r>
          </a:p>
          <a:p>
            <a:pPr lvl="0"/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 uno dei pochi studi che utilizzano metodi di aderenza monitorati elettronicamente, hanno scoperto che l'aderenza autoriferita era significativamente migliore dell'aderenza misurata oggettivamente, suggerendo che i tassi di aderenza reale possono essere inferiori a quelli che si trovano tipicamente negli studi basati su auto-segnalazione.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C74C17-CDD3-F59E-F4D1-A3B96F1C81E6}"/>
              </a:ext>
            </a:extLst>
          </p:cNvPr>
          <p:cNvSpPr txBox="1"/>
          <p:nvPr/>
        </p:nvSpPr>
        <p:spPr>
          <a:xfrm>
            <a:off x="1001028" y="664917"/>
            <a:ext cx="8460606" cy="36163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it-IT" sz="2000" i="1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QUALCHE PROBLEMA NELLA TERMINOLOGIA…………….</a:t>
            </a:r>
            <a:endParaRPr lang="it-IT" sz="2000" i="1" kern="0" dirty="0">
              <a:solidFill>
                <a:schemeClr val="tx1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DDA644-E54A-3891-DC18-D3C0F2D8D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03" y="780450"/>
            <a:ext cx="829481" cy="612989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5B4ED1F8-9112-853A-50F0-C5081646B7D8}"/>
              </a:ext>
            </a:extLst>
          </p:cNvPr>
          <p:cNvSpPr/>
          <p:nvPr/>
        </p:nvSpPr>
        <p:spPr>
          <a:xfrm>
            <a:off x="1162931" y="1922770"/>
            <a:ext cx="1996286" cy="1677458"/>
          </a:xfrm>
          <a:prstGeom prst="ellipse">
            <a:avLst/>
          </a:prstGeom>
          <a:solidFill>
            <a:srgbClr val="71FFB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Compliance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7CA5C3D-DBAD-12A7-69BB-D8A2958B1FAB}"/>
              </a:ext>
            </a:extLst>
          </p:cNvPr>
          <p:cNvSpPr/>
          <p:nvPr/>
        </p:nvSpPr>
        <p:spPr>
          <a:xfrm>
            <a:off x="2239372" y="2894164"/>
            <a:ext cx="1996286" cy="1728246"/>
          </a:xfrm>
          <a:prstGeom prst="ellipse">
            <a:avLst/>
          </a:prstGeom>
          <a:solidFill>
            <a:srgbClr val="00DA6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Aderenza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4929EB6-5F25-D260-DA2D-22394E0A6CF1}"/>
              </a:ext>
            </a:extLst>
          </p:cNvPr>
          <p:cNvSpPr/>
          <p:nvPr/>
        </p:nvSpPr>
        <p:spPr>
          <a:xfrm>
            <a:off x="3304830" y="4042705"/>
            <a:ext cx="2007269" cy="1728246"/>
          </a:xfrm>
          <a:prstGeom prst="ellipse">
            <a:avLst/>
          </a:prstGeom>
          <a:solidFill>
            <a:srgbClr val="008A3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Concordanza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33EFF0-442A-743B-57D7-CF568CD8AD87}"/>
              </a:ext>
            </a:extLst>
          </p:cNvPr>
          <p:cNvSpPr txBox="1"/>
          <p:nvPr/>
        </p:nvSpPr>
        <p:spPr>
          <a:xfrm>
            <a:off x="7110693" y="1822441"/>
            <a:ext cx="31203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Questi termini, in apparenza uguali, hanno sfumature diverse e  sottendono </a:t>
            </a:r>
            <a:r>
              <a:rPr lang="it-IT" sz="2000" b="1" u="sng" dirty="0"/>
              <a:t>3 tipi di  rapporto medico-paziente</a:t>
            </a:r>
            <a:r>
              <a:rPr lang="it-IT" sz="2000" dirty="0"/>
              <a:t> che hanno implicazioni importanti nella comprensione dei meccanismi che determinano il </a:t>
            </a:r>
            <a:r>
              <a:rPr lang="it-IT" sz="2000" b="1" u="sng" dirty="0"/>
              <a:t>successo terapeutico</a:t>
            </a:r>
          </a:p>
        </p:txBody>
      </p:sp>
    </p:spTree>
    <p:extLst>
      <p:ext uri="{BB962C8B-B14F-4D97-AF65-F5344CB8AC3E}">
        <p14:creationId xmlns:p14="http://schemas.microsoft.com/office/powerpoint/2010/main" val="3126387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461010" y="1057729"/>
            <a:ext cx="11269980" cy="5078313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Ci sono modelli chiari e utili di aderenza e non aderenza dopo la chirurgia bariatrica. </a:t>
            </a:r>
          </a:p>
          <a:p>
            <a:endParaRPr lang="it-IT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Ci sono prove evidenti che l'aderenza agli appuntamenti di follow-up è associata a una maggiore perdita di peso.</a:t>
            </a:r>
          </a:p>
          <a:p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È anche chiaro che l'aderenza agli appuntamenti di follow-up è piuttosto scarsa (fino all'89 % di abbandono).</a:t>
            </a:r>
          </a:p>
          <a:p>
            <a:endParaRPr lang="it-IT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I predittori di non aderenza sono l'età più giovane, la disoccupazione e l'indice di massa corporea più basso.</a:t>
            </a:r>
          </a:p>
          <a:p>
            <a:endParaRPr lang="it-IT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L'esercizio fisico è un forte predittore di perdita di peso, ma è il dominio più comune di non aderenza. Pertanto, la promozione dell'esercizio fisico dovrebbe essere un'importante area di interesse per i centri</a:t>
            </a:r>
          </a:p>
          <a:p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     bariatrici.</a:t>
            </a:r>
          </a:p>
          <a:p>
            <a:endParaRPr lang="it-IT" dirty="0"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Infine, anche l'aderenza alla dieta, sebbene complicata da problemi di definizione, sembra essere un forte predittore, con umore peggiore, preferenza per i dolci e disturbi alimentari che predicono una minore aderenza.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B501D5-19E7-D47F-88E3-9B82BC9A965C}"/>
              </a:ext>
            </a:extLst>
          </p:cNvPr>
          <p:cNvSpPr txBox="1"/>
          <p:nvPr/>
        </p:nvSpPr>
        <p:spPr>
          <a:xfrm>
            <a:off x="679938" y="385048"/>
            <a:ext cx="2485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RIASSUMENDO:</a:t>
            </a:r>
          </a:p>
        </p:txBody>
      </p:sp>
    </p:spTree>
    <p:extLst>
      <p:ext uri="{BB962C8B-B14F-4D97-AF65-F5344CB8AC3E}">
        <p14:creationId xmlns:p14="http://schemas.microsoft.com/office/powerpoint/2010/main" val="16515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449284" y="4080070"/>
            <a:ext cx="6584561" cy="20313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deficit cognitivi preoperatori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in particolare la memoria verbale e l'attenzione/il funzionamento esecutivo, non sono associati a disturbi immediati 4-12 settimane dopo l'intervento, ma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sono associati a minori perdite di peso a 12 mesi dall'intervento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probabilmente a causa del loro impatto sull'aderenza dopo gli effetti iniziali dell'intervento chirurgico (Spitznagel et al., 2013b).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5C141F-BECB-4FD0-BD1E-3AD37E655E5F}"/>
              </a:ext>
            </a:extLst>
          </p:cNvPr>
          <p:cNvSpPr txBox="1"/>
          <p:nvPr/>
        </p:nvSpPr>
        <p:spPr>
          <a:xfrm>
            <a:off x="3270738" y="103128"/>
            <a:ext cx="565052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Deterioramento cognitivo e 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8C8F9D-4A82-BAAD-76A5-866921224F0F}"/>
              </a:ext>
            </a:extLst>
          </p:cNvPr>
          <p:cNvSpPr txBox="1"/>
          <p:nvPr/>
        </p:nvSpPr>
        <p:spPr>
          <a:xfrm>
            <a:off x="449284" y="916983"/>
            <a:ext cx="6584561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Galioto et al.(2013),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Gunstad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al.(2011), 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Spitznagel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 (2013a, b, 2014) indicano anche un possibile ruolo del deterioramento cognitivo nell'aderenza.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AD1887-16B7-6FF1-0204-94F7E654C0BA}"/>
              </a:ext>
            </a:extLst>
          </p:cNvPr>
          <p:cNvSpPr txBox="1"/>
          <p:nvPr/>
        </p:nvSpPr>
        <p:spPr>
          <a:xfrm>
            <a:off x="449282" y="2083028"/>
            <a:ext cx="6584563" cy="17543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Gunstad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 (2011), 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Spitznagel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et al. (2013b)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suggeriscono che </a:t>
            </a:r>
            <a:r>
              <a:rPr lang="it-IT" sz="18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deficit cognitivi sono prevalenti nei pazienti 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che si presentano per la chirurgia bariatrica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con il 15,5-18,3% dei pazienti che mostra compromissione clinica in alcune aree del 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funzionamento esecutivo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 il 15,5-23,9% che mostra compromissione clinica in alcune 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aree della memoria.</a:t>
            </a:r>
          </a:p>
        </p:txBody>
      </p:sp>
      <p:pic>
        <p:nvPicPr>
          <p:cNvPr id="16" name="Immagine 15" descr="Immagine che contiene cielo, vestiti, persona, uomo&#10;&#10;Descrizione generata automaticamente">
            <a:extLst>
              <a:ext uri="{FF2B5EF4-FFF2-40B4-BE49-F238E27FC236}">
                <a16:creationId xmlns:a16="http://schemas.microsoft.com/office/drawing/2014/main" id="{05E0B492-6030-CEAF-EFBF-3A965F64B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0221" y="2599592"/>
            <a:ext cx="3184925" cy="16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5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44E-8622-6C41-90BA-8D192BD0D9B6}"/>
              </a:ext>
            </a:extLst>
          </p:cNvPr>
          <p:cNvSpPr txBox="1"/>
          <p:nvPr/>
        </p:nvSpPr>
        <p:spPr>
          <a:xfrm>
            <a:off x="331470" y="891540"/>
            <a:ext cx="11269980" cy="452431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 err="1">
                <a:latin typeface="Roboto" panose="02000000000000000000" pitchFamily="2" charset="0"/>
              </a:rPr>
              <a:t>Spitznagel</a:t>
            </a:r>
            <a:r>
              <a:rPr lang="it-IT" u="sng" dirty="0">
                <a:latin typeface="Roboto" panose="02000000000000000000" pitchFamily="2" charset="0"/>
              </a:rPr>
              <a:t> et al., (2013c, 2014)</a:t>
            </a:r>
          </a:p>
          <a:p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I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 deterioramento cognitivo continuo, in particolare nella memoria, a 12 settimane dopo l'intervento chirurgico è predittivo di una perdita di peso più scarsa a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24 e 36 mesi</a:t>
            </a:r>
          </a:p>
          <a:p>
            <a:endParaRPr lang="it-IT" sz="1800" dirty="0"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latin typeface="Roboto" panose="02000000000000000000" pitchFamily="2" charset="0"/>
              </a:rPr>
              <a:t>Spitznagel et al., (2013a) 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Anche la scarsa attenzione, la funzione esecutiva e la memoria a 4-6 settimane dopo l'intervento chirurgico sono associate a una scarsa aderenza comportamentale in quel momento e le ragioni di questa associazione possono variare.</a:t>
            </a:r>
          </a:p>
          <a:p>
            <a:endParaRPr lang="it-IT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 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deficit di memoria limitano la capacità di un paziente di ricordare raccomandazioni alimentari complesse o di impegnarsi in comportamenti di automonitoraggio. </a:t>
            </a: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E’ 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stato dimostrato come l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minore funzione esecutiva è stata associata a una ridotta aderenza a mangiare più mini-pasti, a controllare la pienezza dopo ogni boccone e a raggiungere i livelli di attività fisica raccomandati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1B7424FF-FB5F-E8D2-32A4-298833266078}"/>
              </a:ext>
            </a:extLst>
          </p:cNvPr>
          <p:cNvSpPr/>
          <p:nvPr/>
        </p:nvSpPr>
        <p:spPr>
          <a:xfrm>
            <a:off x="5314950" y="2989384"/>
            <a:ext cx="450342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8CB8CD-A339-F80E-659F-389B2B7386FE}"/>
              </a:ext>
            </a:extLst>
          </p:cNvPr>
          <p:cNvSpPr txBox="1"/>
          <p:nvPr/>
        </p:nvSpPr>
        <p:spPr>
          <a:xfrm>
            <a:off x="3212123" y="208057"/>
            <a:ext cx="5767753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Deterioramento cognitivo e 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6F9C9A-1CE1-E999-B938-027A3E4B0472}"/>
              </a:ext>
            </a:extLst>
          </p:cNvPr>
          <p:cNvSpPr txBox="1"/>
          <p:nvPr/>
        </p:nvSpPr>
        <p:spPr>
          <a:xfrm>
            <a:off x="6213232" y="4396740"/>
            <a:ext cx="5445368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Times New Roman" panose="02020603050405020304" pitchFamily="18" charset="0"/>
              </a:rPr>
              <a:t>Inoltre, è necessario esplorare anche i potenziali benefici dei promemoria e delle tecnologie mobili per i pazienti con tali deficit.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7653BE-CE7E-DF5A-4196-705F7AAD12D3}"/>
              </a:ext>
            </a:extLst>
          </p:cNvPr>
          <p:cNvSpPr txBox="1"/>
          <p:nvPr/>
        </p:nvSpPr>
        <p:spPr>
          <a:xfrm>
            <a:off x="578241" y="963571"/>
            <a:ext cx="5634990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Times New Roman" panose="02020603050405020304" pitchFamily="18" charset="0"/>
              </a:rPr>
              <a:t>Questa è un'area di studio particolarmente interessante e sono necessarie ulteriori ricerche in questo settore, compresi altri fattori associati.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E793D5-C64A-D27A-49DD-509C26156D24}"/>
              </a:ext>
            </a:extLst>
          </p:cNvPr>
          <p:cNvSpPr txBox="1"/>
          <p:nvPr/>
        </p:nvSpPr>
        <p:spPr>
          <a:xfrm>
            <a:off x="3212123" y="208057"/>
            <a:ext cx="5767753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Deterioramento cognitivo e 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Immagine che contiene arte&#10;&#10;Descrizione generata automaticamente con attendibilità bassa">
            <a:extLst>
              <a:ext uri="{FF2B5EF4-FFF2-40B4-BE49-F238E27FC236}">
                <a16:creationId xmlns:a16="http://schemas.microsoft.com/office/drawing/2014/main" id="{206BB5B2-1669-483C-8C4B-F87F32A8A1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938"/>
          <a:stretch/>
        </p:blipFill>
        <p:spPr>
          <a:xfrm>
            <a:off x="8587155" y="963571"/>
            <a:ext cx="2461260" cy="2019759"/>
          </a:xfrm>
          <a:prstGeom prst="rect">
            <a:avLst/>
          </a:prstGeom>
        </p:spPr>
      </p:pic>
      <p:pic>
        <p:nvPicPr>
          <p:cNvPr id="8" name="Immagine 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3AA1364-6E2F-0A20-D8A3-D6590B919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76810" y="1885091"/>
            <a:ext cx="1111052" cy="1111052"/>
          </a:xfrm>
          <a:prstGeom prst="rect">
            <a:avLst/>
          </a:prstGeom>
        </p:spPr>
      </p:pic>
      <p:pic>
        <p:nvPicPr>
          <p:cNvPr id="10" name="Immagine 9" descr="Immagine che contiene testo, Biglietto Post-it, forniture per ufficio, calligrafia&#10;&#10;Descrizione generata automaticamente">
            <a:extLst>
              <a:ext uri="{FF2B5EF4-FFF2-40B4-BE49-F238E27FC236}">
                <a16:creationId xmlns:a16="http://schemas.microsoft.com/office/drawing/2014/main" id="{5EF710B9-8EED-76C6-8D29-43900C342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95736" y="4766247"/>
            <a:ext cx="2519425" cy="1323015"/>
          </a:xfrm>
          <a:prstGeom prst="rect">
            <a:avLst/>
          </a:prstGeom>
        </p:spPr>
      </p:pic>
      <p:pic>
        <p:nvPicPr>
          <p:cNvPr id="13" name="Immagine 12" descr="Immagine che contiene testo, Sito Web, Pagina Web, software&#10;&#10;Descrizione generata automaticamente">
            <a:extLst>
              <a:ext uri="{FF2B5EF4-FFF2-40B4-BE49-F238E27FC236}">
                <a16:creationId xmlns:a16="http://schemas.microsoft.com/office/drawing/2014/main" id="{A2941119-ABF2-4B91-EC7D-566BF9EF3C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45297" y="3618893"/>
            <a:ext cx="2566826" cy="14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6F88CC-F50B-C2F5-92DF-7C13C7B90BDE}"/>
              </a:ext>
            </a:extLst>
          </p:cNvPr>
          <p:cNvSpPr txBox="1"/>
          <p:nvPr/>
        </p:nvSpPr>
        <p:spPr>
          <a:xfrm>
            <a:off x="293076" y="243226"/>
            <a:ext cx="11641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Sfide</a:t>
            </a:r>
            <a:r>
              <a:rPr lang="it-IT" sz="24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dell’</a:t>
            </a:r>
            <a:r>
              <a:rPr lang="it-IT" sz="32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 trattamento in chirurgia bariatrica</a:t>
            </a:r>
            <a:endParaRPr lang="it-IT" sz="3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19FF17-5704-AC47-5204-C56900970F4D}"/>
              </a:ext>
            </a:extLst>
          </p:cNvPr>
          <p:cNvSpPr txBox="1"/>
          <p:nvPr/>
        </p:nvSpPr>
        <p:spPr>
          <a:xfrm>
            <a:off x="257908" y="2203708"/>
            <a:ext cx="1164101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latin typeface="Roboto" panose="02000000000000000000" pitchFamily="2" charset="0"/>
                <a:cs typeface="Times New Roman" panose="02020603050405020304" pitchFamily="18" charset="0"/>
              </a:rPr>
              <a:t>Bray &amp; </a:t>
            </a:r>
            <a:r>
              <a:rPr lang="it-IT" u="sng" dirty="0" err="1">
                <a:latin typeface="Roboto" panose="02000000000000000000" pitchFamily="2" charset="0"/>
                <a:cs typeface="Times New Roman" panose="02020603050405020304" pitchFamily="18" charset="0"/>
              </a:rPr>
              <a:t>Wadden</a:t>
            </a:r>
            <a:r>
              <a:rPr lang="it-IT" u="sng" dirty="0">
                <a:latin typeface="Roboto" panose="02000000000000000000" pitchFamily="2" charset="0"/>
                <a:cs typeface="Times New Roman" panose="02020603050405020304" pitchFamily="18" charset="0"/>
              </a:rPr>
              <a:t>, (2015)</a:t>
            </a:r>
            <a:r>
              <a:rPr lang="it-IT" sz="24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 molteplici cambiamenti comportamentali per la salute necessari richiedono molto tempo e possono essere cognitivamente impegnativi, portando a quella che viene definita:</a:t>
            </a:r>
          </a:p>
          <a:p>
            <a:pPr>
              <a:spcAft>
                <a:spcPts val="600"/>
              </a:spcAft>
            </a:pPr>
            <a:r>
              <a:rPr lang="it-IT" b="1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it-IT" b="1" u="sng" cap="small" dirty="0">
                <a:solidFill>
                  <a:srgbClr val="002060"/>
                </a:solidFill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it-IT" sz="1800" b="1" u="sng" cap="small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stanchezza comportamentale»</a:t>
            </a:r>
          </a:p>
          <a:p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 La maggior parte delle persone perde peso in modo significativo durante i primi 1-2 anni dopo l'intervento chirurgico a </a:t>
            </a:r>
            <a:r>
              <a:rPr lang="it-IT" b="1" u="sng" dirty="0">
                <a:latin typeface="Roboto" panose="02000000000000000000" pitchFamily="2" charset="0"/>
                <a:cs typeface="Times New Roman" panose="02020603050405020304" pitchFamily="18" charset="0"/>
              </a:rPr>
              <a:t>causa degli effetti fisiologici dell'intervento chirurgico</a:t>
            </a: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, a volte nonostante non aderisca alle raccomandazioni dietetiche (</a:t>
            </a:r>
            <a:r>
              <a:rPr lang="it-IT" dirty="0" err="1">
                <a:latin typeface="Roboto" panose="02000000000000000000" pitchFamily="2" charset="0"/>
                <a:cs typeface="Times New Roman" panose="02020603050405020304" pitchFamily="18" charset="0"/>
              </a:rPr>
              <a:t>Yanos</a:t>
            </a:r>
            <a:r>
              <a:rPr lang="it-IT" dirty="0">
                <a:latin typeface="Roboto" panose="02000000000000000000" pitchFamily="2" charset="0"/>
                <a:cs typeface="Times New Roman" panose="02020603050405020304" pitchFamily="18" charset="0"/>
              </a:rPr>
              <a:t> et al., 2015).</a:t>
            </a:r>
          </a:p>
        </p:txBody>
      </p:sp>
      <p:sp>
        <p:nvSpPr>
          <p:cNvPr id="7" name="Freccia curva 6">
            <a:extLst>
              <a:ext uri="{FF2B5EF4-FFF2-40B4-BE49-F238E27FC236}">
                <a16:creationId xmlns:a16="http://schemas.microsoft.com/office/drawing/2014/main" id="{40431DCB-7973-01AD-F8ED-ADD72BF053B8}"/>
              </a:ext>
            </a:extLst>
          </p:cNvPr>
          <p:cNvSpPr/>
          <p:nvPr/>
        </p:nvSpPr>
        <p:spPr>
          <a:xfrm rot="10800000" flipH="1">
            <a:off x="1383323" y="4481255"/>
            <a:ext cx="797168" cy="58477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099770-0D7E-1FA9-DB6F-95FBD99E0432}"/>
              </a:ext>
            </a:extLst>
          </p:cNvPr>
          <p:cNvSpPr txBox="1"/>
          <p:nvPr/>
        </p:nvSpPr>
        <p:spPr>
          <a:xfrm>
            <a:off x="2379784" y="4602000"/>
            <a:ext cx="9214338" cy="646331"/>
          </a:xfrm>
          <a:prstGeom prst="rect">
            <a:avLst/>
          </a:prstGeom>
          <a:noFill/>
          <a:ln w="28575">
            <a:solidFill>
              <a:srgbClr val="1E5082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Ciò può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inibire preziose associazioni apprese tra il cambiamento del comportamento e la perdita di peso durante questo periodo di tempo critico.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327B96-95F4-BA2F-53A3-B2A93A51F3DD}"/>
              </a:ext>
            </a:extLst>
          </p:cNvPr>
          <p:cNvSpPr txBox="1"/>
          <p:nvPr/>
        </p:nvSpPr>
        <p:spPr>
          <a:xfrm>
            <a:off x="293075" y="5383095"/>
            <a:ext cx="11336213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che rende più difficile l'aderenza alle raccomandazioni dietetiche con l'aumentare del tempo trascorso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dall'intervento chirurgico</a:t>
            </a:r>
            <a:endParaRPr lang="it-IT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B92261-BD1C-1E89-2B02-5A3BBE29B416}"/>
              </a:ext>
            </a:extLst>
          </p:cNvPr>
          <p:cNvSpPr txBox="1"/>
          <p:nvPr/>
        </p:nvSpPr>
        <p:spPr>
          <a:xfrm>
            <a:off x="597877" y="1771797"/>
            <a:ext cx="2368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aumento della fame</a:t>
            </a:r>
            <a:r>
              <a:rPr lang="it-IT" sz="1800" b="1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35AFD6-8854-52EC-DD15-19F22130C5E7}"/>
              </a:ext>
            </a:extLst>
          </p:cNvPr>
          <p:cNvSpPr txBox="1"/>
          <p:nvPr/>
        </p:nvSpPr>
        <p:spPr>
          <a:xfrm>
            <a:off x="3071446" y="1771797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u="sng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capacità di consumare maggiori quantità di cibo</a:t>
            </a:r>
            <a:r>
              <a:rPr lang="it-IT" sz="1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C418041-D336-C049-FA14-6CE6A05EA0E9}"/>
              </a:ext>
            </a:extLst>
          </p:cNvPr>
          <p:cNvSpPr txBox="1"/>
          <p:nvPr/>
        </p:nvSpPr>
        <p:spPr>
          <a:xfrm>
            <a:off x="8405442" y="1771797"/>
            <a:ext cx="3223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u="sng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aumento del desiderio di cibo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255EBD-18CD-0295-7BCB-82CD85D77B8F}"/>
              </a:ext>
            </a:extLst>
          </p:cNvPr>
          <p:cNvSpPr txBox="1"/>
          <p:nvPr/>
        </p:nvSpPr>
        <p:spPr>
          <a:xfrm>
            <a:off x="257908" y="840203"/>
            <a:ext cx="11301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Bradley et al., (2016); Stewart et al.,(2010)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Dopo la fase iniziale di perdita di peso, alcuni dei primi effetti dell'intervento chirurgico sembrano essere mitigati, con conseguente:   </a:t>
            </a:r>
            <a:r>
              <a:rPr lang="it-IT" sz="1800" b="1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endParaRPr lang="it-IT" sz="1800" b="1" u="sng" dirty="0">
              <a:solidFill>
                <a:srgbClr val="C00000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F5CD9C-23D7-BD72-4BE5-3AEC2D025029}"/>
              </a:ext>
            </a:extLst>
          </p:cNvPr>
          <p:cNvSpPr txBox="1"/>
          <p:nvPr/>
        </p:nvSpPr>
        <p:spPr>
          <a:xfrm>
            <a:off x="293076" y="243226"/>
            <a:ext cx="11641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Sfide</a:t>
            </a:r>
            <a:r>
              <a:rPr lang="it-IT" sz="24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dell’</a:t>
            </a:r>
            <a:r>
              <a:rPr lang="it-IT" sz="32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 trattamento in chirurgia bariatrica</a:t>
            </a:r>
            <a:endParaRPr lang="it-IT" sz="3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58065A-E026-928B-D5B8-2DE635CF0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1" t="9322" r="16874" b="10325"/>
          <a:stretch/>
        </p:blipFill>
        <p:spPr>
          <a:xfrm>
            <a:off x="920265" y="2297586"/>
            <a:ext cx="715105" cy="855390"/>
          </a:xfrm>
          <a:prstGeom prst="rect">
            <a:avLst/>
          </a:prstGeom>
        </p:spPr>
      </p:pic>
      <p:pic>
        <p:nvPicPr>
          <p:cNvPr id="11" name="Immagine 1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5152C337-E000-453F-67B0-3FD2FB728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48964" y="1619324"/>
            <a:ext cx="715105" cy="89055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8566B7-DE48-A9CC-BB1B-D34F5B1C1E94}"/>
              </a:ext>
            </a:extLst>
          </p:cNvPr>
          <p:cNvSpPr txBox="1"/>
          <p:nvPr/>
        </p:nvSpPr>
        <p:spPr>
          <a:xfrm>
            <a:off x="293077" y="972993"/>
            <a:ext cx="2684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Le comorbilità mediche e psicologiche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904382-A0E0-FB91-747F-AE8C417754BB}"/>
              </a:ext>
            </a:extLst>
          </p:cNvPr>
          <p:cNvSpPr txBox="1"/>
          <p:nvPr/>
        </p:nvSpPr>
        <p:spPr>
          <a:xfrm>
            <a:off x="2977663" y="972993"/>
            <a:ext cx="8956428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Dillon et al. (2015)</a:t>
            </a:r>
            <a:endParaRPr lang="it-IT" sz="2400" b="1" u="sng" kern="0" dirty="0">
              <a:highlight>
                <a:srgbClr val="FFFFFF"/>
              </a:highlight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it-IT" sz="1800" b="1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gestione di altre condizioni mediche e psicologiche croniche 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cambi</a:t>
            </a:r>
            <a:r>
              <a:rPr lang="it-IT" u="sng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it-IT" sz="1800" u="sng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in modo significativo dopo l'intervento chirurgico, anche prima che sia stata raggiunta una significativa perdita di peso.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Queste condizioni possono risolversi o diminuire di gravità, richiedendo un dosaggio inferiore di farmaci o un cambiamento nel trattamento.  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342760-AAD0-E7F8-E20A-B6E92DEB6090}"/>
              </a:ext>
            </a:extLst>
          </p:cNvPr>
          <p:cNvSpPr txBox="1"/>
          <p:nvPr/>
        </p:nvSpPr>
        <p:spPr>
          <a:xfrm>
            <a:off x="4665785" y="2967335"/>
            <a:ext cx="7268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Questi miglioramenti precoci della salute possono quindi ridurre il bisogno percepito dai pazienti di prestare attenzione all'autogestione</a:t>
            </a:r>
          </a:p>
        </p:txBody>
      </p:sp>
      <p:sp>
        <p:nvSpPr>
          <p:cNvPr id="18" name="Freccia curva 17">
            <a:extLst>
              <a:ext uri="{FF2B5EF4-FFF2-40B4-BE49-F238E27FC236}">
                <a16:creationId xmlns:a16="http://schemas.microsoft.com/office/drawing/2014/main" id="{37F48D0B-AC47-7639-2049-11ABF77DFF85}"/>
              </a:ext>
            </a:extLst>
          </p:cNvPr>
          <p:cNvSpPr/>
          <p:nvPr/>
        </p:nvSpPr>
        <p:spPr>
          <a:xfrm rot="10800000" flipH="1">
            <a:off x="3622432" y="2860588"/>
            <a:ext cx="797168" cy="58477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7CDB1CB-937E-9CC5-5C25-E959C7DA49B3}"/>
              </a:ext>
            </a:extLst>
          </p:cNvPr>
          <p:cNvSpPr txBox="1"/>
          <p:nvPr/>
        </p:nvSpPr>
        <p:spPr>
          <a:xfrm>
            <a:off x="293076" y="3807516"/>
            <a:ext cx="11667393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Ciò evidenzia l'importanza di comprendere le </a:t>
            </a:r>
            <a:r>
              <a:rPr lang="it-IT" b="1" u="sng" dirty="0">
                <a:latin typeface="Roboto" panose="02000000000000000000" pitchFamily="2" charset="0"/>
                <a:ea typeface="Times New Roman" panose="02020603050405020304" pitchFamily="18" charset="0"/>
              </a:rPr>
              <a:t>aspettative e gli obiettivi </a:t>
            </a:r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dei pazienti per la vita post-operatoria.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2EF5748-BF40-5F16-325D-AFCC9B14BB60}"/>
              </a:ext>
            </a:extLst>
          </p:cNvPr>
          <p:cNvSpPr txBox="1"/>
          <p:nvPr/>
        </p:nvSpPr>
        <p:spPr>
          <a:xfrm>
            <a:off x="293076" y="4693863"/>
            <a:ext cx="7233139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 err="1">
                <a:latin typeface="Roboto" panose="02000000000000000000" pitchFamily="2" charset="0"/>
              </a:rPr>
              <a:t>DiGiorgi</a:t>
            </a:r>
            <a:r>
              <a:rPr lang="it-IT" u="sng" dirty="0">
                <a:latin typeface="Roboto" panose="02000000000000000000" pitchFamily="2" charset="0"/>
              </a:rPr>
              <a:t> et al.(2010) </a:t>
            </a:r>
          </a:p>
          <a:p>
            <a:r>
              <a:rPr lang="it-IT" dirty="0">
                <a:latin typeface="Roboto" panose="02000000000000000000" pitchFamily="2" charset="0"/>
              </a:rPr>
              <a:t>il recupero di peso può portare al </a:t>
            </a:r>
            <a:r>
              <a:rPr lang="it-IT" b="1" u="sng" dirty="0">
                <a:latin typeface="Roboto" panose="02000000000000000000" pitchFamily="2" charset="0"/>
              </a:rPr>
              <a:t>riemergere di condizioni mediche o psicologiche </a:t>
            </a:r>
            <a:r>
              <a:rPr lang="it-IT" u="sng" dirty="0">
                <a:latin typeface="Roboto" panose="02000000000000000000" pitchFamily="2" charset="0"/>
              </a:rPr>
              <a:t>in comorbidità</a:t>
            </a:r>
            <a:r>
              <a:rPr lang="it-IT" dirty="0">
                <a:latin typeface="Roboto" panose="02000000000000000000" pitchFamily="2" charset="0"/>
              </a:rPr>
              <a:t>, ma l'impatto dell’</a:t>
            </a:r>
            <a:r>
              <a:rPr lang="it-IT" dirty="0" err="1">
                <a:latin typeface="Roboto" panose="02000000000000000000" pitchFamily="2" charset="0"/>
              </a:rPr>
              <a:t>adherence</a:t>
            </a:r>
            <a:r>
              <a:rPr lang="it-IT" dirty="0">
                <a:latin typeface="Roboto" panose="02000000000000000000" pitchFamily="2" charset="0"/>
              </a:rPr>
              <a:t> in queste circostanze è stato raramente valutato.</a:t>
            </a:r>
          </a:p>
        </p:txBody>
      </p:sp>
      <p:pic>
        <p:nvPicPr>
          <p:cNvPr id="27" name="Immagine 26" descr="Immagine che contiene disegno, cartone animato, illustrazione&#10;&#10;Descrizione generata automaticamente">
            <a:extLst>
              <a:ext uri="{FF2B5EF4-FFF2-40B4-BE49-F238E27FC236}">
                <a16:creationId xmlns:a16="http://schemas.microsoft.com/office/drawing/2014/main" id="{B2D49DA7-9A41-DB22-6ABB-0BF2E8C0F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93377" y="4974287"/>
            <a:ext cx="1410251" cy="1000397"/>
          </a:xfrm>
          <a:prstGeom prst="rect">
            <a:avLst/>
          </a:prstGeom>
        </p:spPr>
      </p:pic>
      <p:pic>
        <p:nvPicPr>
          <p:cNvPr id="30" name="Immagine 29" descr="Immagine che contiene schermata, clipart, Elementi grafici, grafica">
            <a:extLst>
              <a:ext uri="{FF2B5EF4-FFF2-40B4-BE49-F238E27FC236}">
                <a16:creationId xmlns:a16="http://schemas.microsoft.com/office/drawing/2014/main" id="{A4CDA8AE-95A0-9F54-CD0D-393B4C3048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7681" t="4982" r="40936" b="3826"/>
          <a:stretch/>
        </p:blipFill>
        <p:spPr>
          <a:xfrm>
            <a:off x="9803587" y="4378801"/>
            <a:ext cx="1095945" cy="1095685"/>
          </a:xfrm>
          <a:prstGeom prst="rect">
            <a:avLst/>
          </a:prstGeom>
        </p:spPr>
      </p:pic>
      <p:pic>
        <p:nvPicPr>
          <p:cNvPr id="33" name="Immagine 32" descr="Immagine che contiene silhouette, arredo, mammifero, calzature&#10;&#10;Descrizione generata automaticamente">
            <a:extLst>
              <a:ext uri="{FF2B5EF4-FFF2-40B4-BE49-F238E27FC236}">
                <a16:creationId xmlns:a16="http://schemas.microsoft.com/office/drawing/2014/main" id="{BC00163D-3ABA-D256-8A42-5B3D513621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37188" y="5586320"/>
            <a:ext cx="1428744" cy="9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7E0C06-A9E8-7F42-3BBD-6EFD7DB4D73B}"/>
              </a:ext>
            </a:extLst>
          </p:cNvPr>
          <p:cNvSpPr txBox="1"/>
          <p:nvPr/>
        </p:nvSpPr>
        <p:spPr>
          <a:xfrm>
            <a:off x="293076" y="196334"/>
            <a:ext cx="11641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Sfide</a:t>
            </a:r>
            <a:r>
              <a:rPr lang="it-IT" sz="2400" b="1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dell’</a:t>
            </a:r>
            <a:r>
              <a:rPr lang="it-IT" sz="32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32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al trattamento in chirurgia bariatrica</a:t>
            </a:r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64AFDF-1EB5-E4D6-A420-0D2BA01AE828}"/>
              </a:ext>
            </a:extLst>
          </p:cNvPr>
          <p:cNvSpPr txBox="1"/>
          <p:nvPr/>
        </p:nvSpPr>
        <p:spPr>
          <a:xfrm>
            <a:off x="293076" y="854169"/>
            <a:ext cx="116410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Prima dell'intervento, l'aderenza può essere (e spesso è) un requisito per ottenere un intervento chirurgico, con la chirurgia che fornisce la leva per l'aderenza.</a:t>
            </a: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Tuttavia, al momento non esiste una leva post-operatoria parallela e diventa più difficile trattenere i pazienti nel periodo post-operatorio.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2D0F1C-4A64-8B40-8CA8-DDDBCAE903D5}"/>
              </a:ext>
            </a:extLst>
          </p:cNvPr>
          <p:cNvSpPr txBox="1"/>
          <p:nvPr/>
        </p:nvSpPr>
        <p:spPr>
          <a:xfrm>
            <a:off x="293075" y="2404557"/>
            <a:ext cx="6904893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Bradley et al.(2013); 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Kalarchian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al.(2012); </a:t>
            </a:r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Sarwer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al.(2012)</a:t>
            </a:r>
            <a:endParaRPr lang="it-IT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Sebbene i pazienti indichino interesse per i servizi di supporto post-operatorio, compresi gli interventi valutati negli studi di ricerca clinica, pochi seguono effettivamente e in quelli che lo fanno, l'abbandono è elevato.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AB8776-98AB-39D8-215A-A8CF79146B10}"/>
              </a:ext>
            </a:extLst>
          </p:cNvPr>
          <p:cNvSpPr txBox="1"/>
          <p:nvPr/>
        </p:nvSpPr>
        <p:spPr>
          <a:xfrm>
            <a:off x="7303477" y="2404557"/>
            <a:ext cx="4630613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u="sng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Gourash</a:t>
            </a:r>
            <a:r>
              <a:rPr lang="it-IT" sz="1800" u="sng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et al.(2016)</a:t>
            </a:r>
          </a:p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Hanno rilevato la mancanza di predittori coerenti di abbandono nella ricerca in questa popolazione.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9FB7C9-F3FF-41AC-8BF9-B88826771D14}"/>
              </a:ext>
            </a:extLst>
          </p:cNvPr>
          <p:cNvSpPr txBox="1"/>
          <p:nvPr/>
        </p:nvSpPr>
        <p:spPr>
          <a:xfrm>
            <a:off x="293074" y="4025283"/>
            <a:ext cx="11641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Che sia a causa del tempo, dei viaggi, della percezione della mancanza di potenziali benefici, della vergogna o di una serie di altri fattori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A349D3-5550-2DB7-2EA1-22E14FDBCFF6}"/>
              </a:ext>
            </a:extLst>
          </p:cNvPr>
          <p:cNvSpPr txBox="1"/>
          <p:nvPr/>
        </p:nvSpPr>
        <p:spPr>
          <a:xfrm>
            <a:off x="5222630" y="4620222"/>
            <a:ext cx="1746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b="1" u="sng" dirty="0">
                <a:latin typeface="Roboto" panose="02000000000000000000" pitchFamily="2" charset="0"/>
                <a:ea typeface="Times New Roman" panose="02020603050405020304" pitchFamily="18" charset="0"/>
              </a:rPr>
              <a:t>è necessaria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BC5E60-1900-E168-C74C-15B600F07E89}"/>
              </a:ext>
            </a:extLst>
          </p:cNvPr>
          <p:cNvSpPr txBox="1"/>
          <p:nvPr/>
        </p:nvSpPr>
        <p:spPr>
          <a:xfrm>
            <a:off x="699625" y="5388095"/>
            <a:ext cx="532228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u="sng" dirty="0">
                <a:latin typeface="Roboto" panose="02000000000000000000" pitchFamily="2" charset="0"/>
                <a:ea typeface="Times New Roman" panose="02020603050405020304" pitchFamily="18" charset="0"/>
              </a:rPr>
              <a:t>una migliore comprensione di questo divario, in particolare delle </a:t>
            </a:r>
            <a:r>
              <a:rPr lang="it-IT" b="1" dirty="0">
                <a:latin typeface="Roboto" panose="02000000000000000000" pitchFamily="2" charset="0"/>
                <a:ea typeface="Times New Roman" panose="02020603050405020304" pitchFamily="18" charset="0"/>
              </a:rPr>
              <a:t>barriere motivazionali associate</a:t>
            </a:r>
            <a:endParaRPr lang="it-IT" dirty="0"/>
          </a:p>
        </p:txBody>
      </p:sp>
      <p:pic>
        <p:nvPicPr>
          <p:cNvPr id="1026" name="Picture 2" descr="Adesivo Arancione barriera automatica">
            <a:extLst>
              <a:ext uri="{FF2B5EF4-FFF2-40B4-BE49-F238E27FC236}">
                <a16:creationId xmlns:a16="http://schemas.microsoft.com/office/drawing/2014/main" id="{4D8E0173-5A51-D0DE-81D5-9012F9871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2439" r="21199" b="41409"/>
          <a:stretch/>
        </p:blipFill>
        <p:spPr bwMode="auto">
          <a:xfrm>
            <a:off x="8585049" y="4890799"/>
            <a:ext cx="1033734" cy="1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esivo Arancione barriera automatica">
            <a:extLst>
              <a:ext uri="{FF2B5EF4-FFF2-40B4-BE49-F238E27FC236}">
                <a16:creationId xmlns:a16="http://schemas.microsoft.com/office/drawing/2014/main" id="{0536C080-AC32-94E7-9CA6-F1B3EFCC9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68018" r="6927" b="3906"/>
          <a:stretch/>
        </p:blipFill>
        <p:spPr bwMode="auto">
          <a:xfrm>
            <a:off x="6678492" y="5477680"/>
            <a:ext cx="1249970" cy="6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40A70A11-E230-C689-BE82-FC6F5F914B94}"/>
              </a:ext>
            </a:extLst>
          </p:cNvPr>
          <p:cNvSpPr/>
          <p:nvPr/>
        </p:nvSpPr>
        <p:spPr>
          <a:xfrm>
            <a:off x="7303477" y="5955323"/>
            <a:ext cx="624985" cy="15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0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2B7BB4-770E-CFFA-D570-453BE1C625F4}"/>
              </a:ext>
            </a:extLst>
          </p:cNvPr>
          <p:cNvSpPr txBox="1"/>
          <p:nvPr/>
        </p:nvSpPr>
        <p:spPr>
          <a:xfrm>
            <a:off x="339969" y="290119"/>
            <a:ext cx="11535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Migliorare l’</a:t>
            </a:r>
            <a:r>
              <a:rPr lang="it-IT" sz="2400" b="1" u="sng" kern="0" dirty="0" err="1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adherence</a:t>
            </a:r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in chirurgia bariatrica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3E152A-2764-3C2E-16CE-8126969C6D6B}"/>
              </a:ext>
            </a:extLst>
          </p:cNvPr>
          <p:cNvSpPr txBox="1"/>
          <p:nvPr/>
        </p:nvSpPr>
        <p:spPr>
          <a:xfrm>
            <a:off x="252045" y="904396"/>
            <a:ext cx="316523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Aumentare il coinvolgimento del paziente nel follow-up </a:t>
            </a:r>
            <a:endParaRPr lang="it-IT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C58223-F3F5-36A4-6435-CA0466AEA409}"/>
              </a:ext>
            </a:extLst>
          </p:cNvPr>
          <p:cNvSpPr txBox="1"/>
          <p:nvPr/>
        </p:nvSpPr>
        <p:spPr>
          <a:xfrm>
            <a:off x="4349260" y="2005169"/>
            <a:ext cx="7526216" cy="923330"/>
          </a:xfrm>
          <a:prstGeom prst="rect">
            <a:avLst/>
          </a:prstGeom>
          <a:solidFill>
            <a:srgbClr val="E98B0D">
              <a:alpha val="25098"/>
            </a:srgbClr>
          </a:solidFill>
        </p:spPr>
        <p:txBody>
          <a:bodyPr wrap="square">
            <a:spAutoFit/>
          </a:bodyPr>
          <a:lstStyle/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nterventi erogati a distanza, mettendo in contatto i pazienti 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-operatori con pazienti post-operatori di successo e offrendo una varietà di orari di appuntamento, app per smartphone e appuntamenti 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 video.</a:t>
            </a:r>
            <a:endParaRPr lang="it-IT" sz="1800" dirty="0"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E6BED8-E02C-3882-565C-8897F1CBC35C}"/>
              </a:ext>
            </a:extLst>
          </p:cNvPr>
          <p:cNvSpPr txBox="1"/>
          <p:nvPr/>
        </p:nvSpPr>
        <p:spPr>
          <a:xfrm>
            <a:off x="4349260" y="3382940"/>
            <a:ext cx="7526216" cy="120032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Fornire informazioni sulla varietà di esperienze postoperatorie che possono verificarsi, affrontando possibili preoccupazioni come la vergogna o la convinzione che ottenere aiuto non farà la differenza quando la perdita di peso è stata inferiore al previsto;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E9FC5B-9828-5ADB-10A2-B3D616C2C09B}"/>
              </a:ext>
            </a:extLst>
          </p:cNvPr>
          <p:cNvSpPr txBox="1"/>
          <p:nvPr/>
        </p:nvSpPr>
        <p:spPr>
          <a:xfrm>
            <a:off x="4349260" y="5037710"/>
            <a:ext cx="7526216" cy="1200329"/>
          </a:xfrm>
          <a:prstGeom prst="rect">
            <a:avLst/>
          </a:prstGeom>
          <a:solidFill>
            <a:srgbClr val="C00000">
              <a:alpha val="25098"/>
            </a:srgbClr>
          </a:solidFill>
        </p:spPr>
        <p:txBody>
          <a:bodyPr wrap="square">
            <a:spAutoFit/>
          </a:bodyPr>
          <a:lstStyle/>
          <a:p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A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ffrontare le cognizioni e le emozioni negative che possono verificarsi e utilizzare il colloquio motivazionale e la risoluzione dei problemi comportamentali per affrontare le barriere prima e dopo l'intervento chirurgico.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CC268AC-60EB-8204-4242-8890BD3A320F}"/>
              </a:ext>
            </a:extLst>
          </p:cNvPr>
          <p:cNvSpPr txBox="1"/>
          <p:nvPr/>
        </p:nvSpPr>
        <p:spPr>
          <a:xfrm>
            <a:off x="4349262" y="904397"/>
            <a:ext cx="7526216" cy="646331"/>
          </a:xfrm>
          <a:prstGeom prst="rect">
            <a:avLst/>
          </a:prstGeom>
          <a:solidFill>
            <a:srgbClr val="FFC000">
              <a:alpha val="25098"/>
            </a:srgbClr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Utilizzare strategie comportamentali, chiamate/promemoria frequenti da parte dell’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èquipe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che viene così percepita come premurosa, attenta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FFBB464-6610-15C5-858C-7FCDDD2D6F29}"/>
              </a:ext>
            </a:extLst>
          </p:cNvPr>
          <p:cNvSpPr txBox="1"/>
          <p:nvPr/>
        </p:nvSpPr>
        <p:spPr>
          <a:xfrm>
            <a:off x="252045" y="2005169"/>
            <a:ext cx="3358662" cy="923330"/>
          </a:xfrm>
          <a:prstGeom prst="rect">
            <a:avLst/>
          </a:prstGeom>
          <a:noFill/>
          <a:ln w="38100">
            <a:solidFill>
              <a:srgbClr val="E98B0D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Sviluppare strategie innovative e creative per affrontare gli ostacoli al follow-up 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7EA8C50-6EEC-B6C8-FD79-D74D8CB64B62}"/>
              </a:ext>
            </a:extLst>
          </p:cNvPr>
          <p:cNvSpPr txBox="1"/>
          <p:nvPr/>
        </p:nvSpPr>
        <p:spPr>
          <a:xfrm>
            <a:off x="252045" y="3521439"/>
            <a:ext cx="305386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Durante la preparazione all'intervento chirurgico e il periodo post-operatorio 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3B5D8AB-BCD9-8FD3-76BB-BFD90148A17C}"/>
              </a:ext>
            </a:extLst>
          </p:cNvPr>
          <p:cNvSpPr txBox="1"/>
          <p:nvPr/>
        </p:nvSpPr>
        <p:spPr>
          <a:xfrm>
            <a:off x="181709" y="5037710"/>
            <a:ext cx="3499334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Facilitare il contatto con esperti di salute comportamentale in grado di monitorare l'aderenza al comportamento sanitario</a:t>
            </a:r>
            <a:endParaRPr lang="it-IT" dirty="0"/>
          </a:p>
        </p:txBody>
      </p:sp>
      <p:pic>
        <p:nvPicPr>
          <p:cNvPr id="27" name="Elemento grafico 26" descr="Frecce a zig zag con riempimento a tinta unita">
            <a:extLst>
              <a:ext uri="{FF2B5EF4-FFF2-40B4-BE49-F238E27FC236}">
                <a16:creationId xmlns:a16="http://schemas.microsoft.com/office/drawing/2014/main" id="{9DC02D03-1930-E01D-6234-B366EA35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1382" y="974265"/>
            <a:ext cx="506592" cy="506592"/>
          </a:xfrm>
          <a:prstGeom prst="rect">
            <a:avLst/>
          </a:prstGeom>
        </p:spPr>
      </p:pic>
      <p:pic>
        <p:nvPicPr>
          <p:cNvPr id="28" name="Elemento grafico 27" descr="Frecce a zig zag con riempimento a tinta unita">
            <a:extLst>
              <a:ext uri="{FF2B5EF4-FFF2-40B4-BE49-F238E27FC236}">
                <a16:creationId xmlns:a16="http://schemas.microsoft.com/office/drawing/2014/main" id="{F034C6CF-5F51-4D91-07B8-50BAF816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0769" y="5384577"/>
            <a:ext cx="506592" cy="506592"/>
          </a:xfrm>
          <a:prstGeom prst="rect">
            <a:avLst/>
          </a:prstGeom>
        </p:spPr>
      </p:pic>
      <p:pic>
        <p:nvPicPr>
          <p:cNvPr id="29" name="Elemento grafico 28" descr="Frecce a zig zag con riempimento a tinta unita">
            <a:extLst>
              <a:ext uri="{FF2B5EF4-FFF2-40B4-BE49-F238E27FC236}">
                <a16:creationId xmlns:a16="http://schemas.microsoft.com/office/drawing/2014/main" id="{70CDFC7F-881F-D4DA-F34B-340333662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1380" y="3729808"/>
            <a:ext cx="506592" cy="506592"/>
          </a:xfrm>
          <a:prstGeom prst="rect">
            <a:avLst/>
          </a:prstGeom>
        </p:spPr>
      </p:pic>
      <p:pic>
        <p:nvPicPr>
          <p:cNvPr id="30" name="Elemento grafico 29" descr="Frecce a zig zag con riempimento a tinta unita">
            <a:extLst>
              <a:ext uri="{FF2B5EF4-FFF2-40B4-BE49-F238E27FC236}">
                <a16:creationId xmlns:a16="http://schemas.microsoft.com/office/drawing/2014/main" id="{2E2EE98E-2B4D-D200-DC70-6BEBED1A8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1382" y="2213538"/>
            <a:ext cx="506592" cy="5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F7E35D-15A5-2E50-BE0E-D07A8C84F4E3}"/>
              </a:ext>
            </a:extLst>
          </p:cNvPr>
          <p:cNvSpPr txBox="1"/>
          <p:nvPr/>
        </p:nvSpPr>
        <p:spPr>
          <a:xfrm>
            <a:off x="328246" y="58966"/>
            <a:ext cx="11535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u="sng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Migliorare l'aderenza in chirurgia bariatrica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BDB93D-B8A5-1CF8-1EA8-AE1CFB5593B5}"/>
              </a:ext>
            </a:extLst>
          </p:cNvPr>
          <p:cNvSpPr txBox="1"/>
          <p:nvPr/>
        </p:nvSpPr>
        <p:spPr>
          <a:xfrm>
            <a:off x="93785" y="555800"/>
            <a:ext cx="4278924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Prendere in considerazione l'uso di un breve screening e di un monitoraggio di follow-up del deterioramento cognitivo.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C4770-A544-32C8-BA93-1C358346F96F}"/>
              </a:ext>
            </a:extLst>
          </p:cNvPr>
          <p:cNvSpPr txBox="1"/>
          <p:nvPr/>
        </p:nvSpPr>
        <p:spPr>
          <a:xfrm>
            <a:off x="4879301" y="517335"/>
            <a:ext cx="7218913" cy="1200329"/>
          </a:xfrm>
          <a:prstGeom prst="rect">
            <a:avLst/>
          </a:prstGeom>
          <a:solidFill>
            <a:srgbClr val="002060">
              <a:alpha val="20000"/>
            </a:srgb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Identificare una compromissione consente riferimenti appropriati (ad es. per la valutazione neuropsicologica) e le raccomandazioni possono riguardare il modo migliore per lavorare e comunicare con il paziente in base a eventuali menomazioni presenti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AB87169-5263-AA3D-2430-F3275C7D1F42}"/>
              </a:ext>
            </a:extLst>
          </p:cNvPr>
          <p:cNvSpPr txBox="1"/>
          <p:nvPr/>
        </p:nvSpPr>
        <p:spPr>
          <a:xfrm>
            <a:off x="4879300" y="1800088"/>
            <a:ext cx="7218913" cy="923330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Automonitoraggio peso e alimentazione; contatti prolungati paziente-operatore; trattamento cognitivo-comportamentale per i cambiamenti dello stile di vita e l'attività fisica che migliorano l'esito chirurgico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745BE3-7C82-E0BC-69F9-D5D9BCFFDC9D}"/>
              </a:ext>
            </a:extLst>
          </p:cNvPr>
          <p:cNvSpPr txBox="1"/>
          <p:nvPr/>
        </p:nvSpPr>
        <p:spPr>
          <a:xfrm>
            <a:off x="93786" y="1801635"/>
            <a:ext cx="3657600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Valutare impatto e tempistica di comprovati interventi di modifica dello stile di vita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9417EE-EC6E-DBFC-B6CB-ADBAB3AFF5CF}"/>
              </a:ext>
            </a:extLst>
          </p:cNvPr>
          <p:cNvSpPr txBox="1"/>
          <p:nvPr/>
        </p:nvSpPr>
        <p:spPr>
          <a:xfrm>
            <a:off x="4879299" y="2797830"/>
            <a:ext cx="7218914" cy="1754326"/>
          </a:xfrm>
          <a:prstGeom prst="rect">
            <a:avLst/>
          </a:prstGeom>
          <a:solidFill>
            <a:srgbClr val="00B0F0">
              <a:alpha val="20000"/>
            </a:srgb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 es. la carenza vitaminica può causare gravi problemi di salute e i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motivi più frequentemente citati per la mancata aderenza alla loro prescrizione (dimenticare e non gradire </a:t>
            </a:r>
            <a:r>
              <a:rPr lang="it-IT" dirty="0">
                <a:latin typeface="Roboto" panose="02000000000000000000" pitchFamily="2" charset="0"/>
                <a:ea typeface="Times New Roman" panose="02020603050405020304" pitchFamily="18" charset="0"/>
              </a:rPr>
              <a:t>di 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prendere le pillole) sono affrontabili: portapillole organizer e promemoria elettronici per i problemi di memoria; forme masticabili e liquida delle vitamine necessarie dopo l'intervento chirurgico).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245A861-4EF0-25DE-D9C7-E724331434E9}"/>
              </a:ext>
            </a:extLst>
          </p:cNvPr>
          <p:cNvSpPr txBox="1"/>
          <p:nvPr/>
        </p:nvSpPr>
        <p:spPr>
          <a:xfrm>
            <a:off x="93785" y="3082131"/>
            <a:ext cx="427892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Concentrarsi sull’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adherence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nelle aree che la ricerca ha mostrato essere più critiche per la perdita e il mantenimento di peso e per il benessere del paziente. 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F49BD62-4673-8B03-E6DF-A312F01E14D0}"/>
              </a:ext>
            </a:extLst>
          </p:cNvPr>
          <p:cNvSpPr txBox="1"/>
          <p:nvPr/>
        </p:nvSpPr>
        <p:spPr>
          <a:xfrm>
            <a:off x="1395046" y="5694690"/>
            <a:ext cx="10703167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ossono aiutare i pazienti nell'autogestione. Ad esempio, la sanità mobile (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mHealth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) ha un notevole potenziale per l’</a:t>
            </a:r>
            <a:r>
              <a:rPr lang="it-IT" sz="1800" dirty="0" err="1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adherence</a:t>
            </a:r>
            <a:r>
              <a:rPr lang="it-IT" sz="180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dei pazienti sottoposti a chirurgia bariatrica: migliora l'accesso alle informazioni sanitarie per pazienti e operatori, facilita il monitoraggio remoto (peso, glucosio, funzione cardiovascolare, attività fisica, ecc.) e fornisce raccomandazioni sanitarie tempestive.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Elemento grafico 18" descr="Frecce a zig zag con riempimento a tinta unita">
            <a:extLst>
              <a:ext uri="{FF2B5EF4-FFF2-40B4-BE49-F238E27FC236}">
                <a16:creationId xmlns:a16="http://schemas.microsoft.com/office/drawing/2014/main" id="{493069FF-89AB-0E2D-A435-1B31370F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709" y="749407"/>
            <a:ext cx="506592" cy="506592"/>
          </a:xfrm>
          <a:prstGeom prst="rect">
            <a:avLst/>
          </a:prstGeom>
        </p:spPr>
      </p:pic>
      <p:pic>
        <p:nvPicPr>
          <p:cNvPr id="20" name="Elemento grafico 19" descr="Frecce a zig zag con riempimento a tinta unita">
            <a:extLst>
              <a:ext uri="{FF2B5EF4-FFF2-40B4-BE49-F238E27FC236}">
                <a16:creationId xmlns:a16="http://schemas.microsoft.com/office/drawing/2014/main" id="{5023B9D9-6996-5424-5E76-884677413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707" y="2013390"/>
            <a:ext cx="506592" cy="506592"/>
          </a:xfrm>
          <a:prstGeom prst="rect">
            <a:avLst/>
          </a:prstGeom>
        </p:spPr>
      </p:pic>
      <p:pic>
        <p:nvPicPr>
          <p:cNvPr id="22" name="Elemento grafico 21" descr="Frecce a zig zag con riempimento a tinta unita">
            <a:extLst>
              <a:ext uri="{FF2B5EF4-FFF2-40B4-BE49-F238E27FC236}">
                <a16:creationId xmlns:a16="http://schemas.microsoft.com/office/drawing/2014/main" id="{007F7300-9958-8700-4E7C-4CF522352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707" y="3429000"/>
            <a:ext cx="506592" cy="50659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976A54-876D-2B67-2002-544A970B541D}"/>
              </a:ext>
            </a:extLst>
          </p:cNvPr>
          <p:cNvSpPr txBox="1"/>
          <p:nvPr/>
        </p:nvSpPr>
        <p:spPr>
          <a:xfrm>
            <a:off x="93785" y="4697940"/>
            <a:ext cx="1101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cap="small" dirty="0">
                <a:solidFill>
                  <a:srgbClr val="00B050"/>
                </a:solidFill>
                <a:effectLst/>
                <a:uFill>
                  <a:solidFill>
                    <a:srgbClr val="C00000"/>
                  </a:solidFill>
                </a:uFill>
                <a:latin typeface="Roboto" panose="02000000000000000000" pitchFamily="2" charset="0"/>
                <a:ea typeface="Times New Roman" panose="02020603050405020304" pitchFamily="18" charset="0"/>
              </a:rPr>
              <a:t>Attività fisica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61443A-AAD9-C962-E284-DA3E22E29B41}"/>
              </a:ext>
            </a:extLst>
          </p:cNvPr>
          <p:cNvSpPr txBox="1"/>
          <p:nvPr/>
        </p:nvSpPr>
        <p:spPr>
          <a:xfrm>
            <a:off x="1113693" y="4697940"/>
            <a:ext cx="10984520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ominio con più bassa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adherence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ma con associazioni più forti con weight </a:t>
            </a:r>
            <a:r>
              <a:rPr lang="it-IT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loss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lungo termine. </a:t>
            </a:r>
            <a:r>
              <a:rPr lang="it-IT" sz="1800" b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Eppure i pazienti segnalano carenza di supporto in quest'area</a:t>
            </a:r>
            <a:r>
              <a:rPr lang="it-IT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Sviluppare metodi creativi per migliorare l'attività fisica è un'area critica per i progressi futuri.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79F594-42D4-151E-5B76-5AC8D1FD0B72}"/>
              </a:ext>
            </a:extLst>
          </p:cNvPr>
          <p:cNvSpPr txBox="1"/>
          <p:nvPr/>
        </p:nvSpPr>
        <p:spPr>
          <a:xfrm>
            <a:off x="93785" y="5694690"/>
            <a:ext cx="1632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cap="small" dirty="0">
                <a:solidFill>
                  <a:srgbClr val="00B050"/>
                </a:solidFill>
                <a:effectLst/>
                <a:uFill>
                  <a:solidFill>
                    <a:srgbClr val="C00000"/>
                  </a:solidFill>
                </a:uFill>
                <a:latin typeface="Roboto" panose="02000000000000000000" pitchFamily="2" charset="0"/>
                <a:ea typeface="Times New Roman" panose="02020603050405020304" pitchFamily="18" charset="0"/>
              </a:rPr>
              <a:t>Tecnologie emergenti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5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852991" y="86627"/>
            <a:ext cx="6458552" cy="66325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24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it-IT" sz="2400" b="1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800" kern="1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definizione classica di compliance è:</a:t>
            </a:r>
          </a:p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“il grado in cui il comportamento di una persona (assunzione di farmaci, osservanza di diete, cambiamenti nello stile di vita) coincide con le raccomandazioni del medico”( Haynes, 1979). </a:t>
            </a: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kern="0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sz="1800" kern="0" dirty="0">
              <a:solidFill>
                <a:schemeClr val="tx1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Questa definizione implica: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18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un'</a:t>
            </a:r>
            <a:r>
              <a:rPr lang="it-IT" sz="1800" b="1" i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asimmetria decisionale</a:t>
            </a:r>
            <a:r>
              <a:rPr lang="it-IT" sz="18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rapporto tra medico e paziente,   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deve accettare e attenersi alle prescrizioni del medico;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18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rapporto terapeutico di tipo paternalistico </a:t>
            </a: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vede il paziente passivamente sottomesso al medico.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it-IT" sz="1800" kern="0" dirty="0">
              <a:solidFill>
                <a:schemeClr val="tx1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it-IT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Conseguenze</a:t>
            </a:r>
            <a:r>
              <a:rPr lang="it-IT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-concetto di non fallibilità del medico;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-rapporto adulto-bambino;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-mancanza di empowerment;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-non stimola l’autoefficacia.</a:t>
            </a:r>
          </a:p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it-IT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2FBC46-E15F-A329-26D0-5ABD5449F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3" b="7045"/>
          <a:stretch/>
        </p:blipFill>
        <p:spPr bwMode="auto">
          <a:xfrm>
            <a:off x="7621605" y="421047"/>
            <a:ext cx="3794659" cy="21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circolare a destra 3">
            <a:extLst>
              <a:ext uri="{FF2B5EF4-FFF2-40B4-BE49-F238E27FC236}">
                <a16:creationId xmlns:a16="http://schemas.microsoft.com/office/drawing/2014/main" id="{3888A37B-56AA-F979-2A0B-2024681B02A3}"/>
              </a:ext>
            </a:extLst>
          </p:cNvPr>
          <p:cNvSpPr/>
          <p:nvPr/>
        </p:nvSpPr>
        <p:spPr>
          <a:xfrm>
            <a:off x="1068405" y="4620131"/>
            <a:ext cx="625641" cy="644892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 descr="Immagine che contiene Segnale stradale, cartello&#10;&#10;Descrizione generata automaticamente">
            <a:extLst>
              <a:ext uri="{FF2B5EF4-FFF2-40B4-BE49-F238E27FC236}">
                <a16:creationId xmlns:a16="http://schemas.microsoft.com/office/drawing/2014/main" id="{8BC0C32C-F858-B96F-189B-7FB132FE6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58730" y="5366149"/>
            <a:ext cx="494096" cy="435422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C2D6FC9-1EEC-70FD-9AC3-F5DAA0E4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29" y="2856240"/>
            <a:ext cx="3794659" cy="30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606393" y="309513"/>
            <a:ext cx="10376032" cy="34394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2400" b="1" u="sng" kern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it-IT" sz="2400" b="1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2000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giorno d'oggi il paziente ha un maggiore potere “contrattuale” e svolge un ruolo molto più attivo nel processo di cura, come testimonia </a:t>
            </a:r>
            <a:r>
              <a:rPr lang="it-IT" sz="2000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diritto </a:t>
            </a:r>
            <a:r>
              <a:rPr lang="it-IT" sz="20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consenso informato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quello ad esprimere in anticipo le proprie volontà di trattamento. </a:t>
            </a:r>
          </a:p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it-IT" sz="2000" kern="0" dirty="0">
              <a:solidFill>
                <a:schemeClr val="tx1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2000" kern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termine di </a:t>
            </a:r>
            <a:r>
              <a:rPr lang="it-IT" sz="2000" b="1" i="1" u="sng" kern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it-IT" sz="2000" b="1" i="1" u="sng" kern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treatment</a:t>
            </a:r>
            <a:r>
              <a:rPr lang="it-IT" sz="2000" kern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ha, nella sua stessa definizione, incluso un cambiamento concettuale e, se vogliamo epistemologico, del termine parlando di :</a:t>
            </a:r>
          </a:p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it-IT" sz="2000" kern="0" dirty="0">
              <a:solidFill>
                <a:schemeClr val="tx1"/>
              </a:solidFill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2000" kern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“Coinvolgimento attivo e collaborativo del paziente a cui si chiede di partecipare alla pianificazione e all’attuazione del trattamento elaborando un consenso basato sull’accordo” (Meyers L. B.,1998) 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E685CC0-4DD9-22A5-DBBD-EB453BBE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6" y="4350619"/>
            <a:ext cx="5553777" cy="23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4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224603" y="191821"/>
            <a:ext cx="5709247" cy="15179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>
              <a:lnSpc>
                <a:spcPts val="2100"/>
              </a:lnSpc>
              <a:spcAft>
                <a:spcPts val="600"/>
              </a:spcAft>
            </a:pPr>
            <a:r>
              <a:rPr lang="it-IT" sz="24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Concordanza:</a:t>
            </a:r>
            <a:r>
              <a:rPr lang="it-IT" sz="2400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u="sng" kern="100" dirty="0">
              <a:solidFill>
                <a:schemeClr val="tx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5600">
              <a:lnSpc>
                <a:spcPts val="2100"/>
              </a:lnSpc>
              <a:spcAft>
                <a:spcPts val="600"/>
              </a:spcAft>
            </a:pP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questa definizione, ci spostiamo sul piano della </a:t>
            </a:r>
            <a:r>
              <a:rPr lang="it-IT" sz="20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medico con il proprio assistito, ponendo l’attenzione sulla costruzione dell’</a:t>
            </a:r>
            <a:r>
              <a:rPr lang="it-IT" sz="2000" b="1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alleanza terapeutica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800" kern="100" dirty="0">
              <a:solidFill>
                <a:schemeClr val="tx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342AA09-31B5-434F-F665-BE731407F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0"/>
          <a:stretch/>
        </p:blipFill>
        <p:spPr bwMode="auto">
          <a:xfrm>
            <a:off x="711576" y="1941537"/>
            <a:ext cx="3295258" cy="14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0BB782D-C490-8730-36DF-369F7F28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08" y="3591853"/>
            <a:ext cx="3494984" cy="15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93949B-20F7-49B7-1B51-5BFD05853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055" y="2781448"/>
            <a:ext cx="2772697" cy="11894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68FB6EC-B2F8-D3AA-9DC8-947750B0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913" y="3283320"/>
            <a:ext cx="2605484" cy="1502940"/>
          </a:xfrm>
          <a:prstGeom prst="rect">
            <a:avLst/>
          </a:prstGeom>
        </p:spPr>
      </p:pic>
      <p:pic>
        <p:nvPicPr>
          <p:cNvPr id="5134" name="Picture 14" descr="Come funziona la pillola del giorno dopo: efficacia ed effetti collate">
            <a:extLst>
              <a:ext uri="{FF2B5EF4-FFF2-40B4-BE49-F238E27FC236}">
                <a16:creationId xmlns:a16="http://schemas.microsoft.com/office/drawing/2014/main" id="{48D3CC7F-5034-F519-9FD2-95690EC02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8"/>
          <a:stretch/>
        </p:blipFill>
        <p:spPr bwMode="auto">
          <a:xfrm>
            <a:off x="6514678" y="4242059"/>
            <a:ext cx="3109452" cy="15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4D0B200B-446A-521E-1F8F-D5B938800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14784" r="829" b="1388"/>
          <a:stretch/>
        </p:blipFill>
        <p:spPr bwMode="auto">
          <a:xfrm>
            <a:off x="8785187" y="5168210"/>
            <a:ext cx="3186578" cy="15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84D384-2D6D-B1FD-69B5-E938926F9CA8}"/>
              </a:ext>
            </a:extLst>
          </p:cNvPr>
          <p:cNvSpPr txBox="1"/>
          <p:nvPr/>
        </p:nvSpPr>
        <p:spPr>
          <a:xfrm>
            <a:off x="5858767" y="494272"/>
            <a:ext cx="6216260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81050">
              <a:lnSpc>
                <a:spcPts val="2100"/>
              </a:lnSpc>
              <a:spcAft>
                <a:spcPts val="600"/>
              </a:spcAft>
            </a:pP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paziente ha un suo </a:t>
            </a:r>
            <a:r>
              <a:rPr lang="it-IT" sz="2000" b="1" u="sng" kern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Sick-role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kern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inteso come complesso di azioni che comprendono, oltre all’aderenza alle indicazioni mediche, cambiamenti nello stile di vita (</a:t>
            </a:r>
            <a:r>
              <a:rPr lang="it-IT" sz="2000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regime alimentare corretto, attività fisica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sz="2000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evitare comportamenti a rischio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effettuare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000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visite di controllo </a:t>
            </a:r>
            <a:r>
              <a:rPr lang="it-IT" sz="20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(Majani G.,2001)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69D86F-7959-DF7B-C103-3DB24BFACDB0}"/>
              </a:ext>
            </a:extLst>
          </p:cNvPr>
          <p:cNvSpPr txBox="1"/>
          <p:nvPr/>
        </p:nvSpPr>
        <p:spPr>
          <a:xfrm>
            <a:off x="867450" y="5411848"/>
            <a:ext cx="2983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Ruolo attivo del paziente</a:t>
            </a:r>
          </a:p>
          <a:p>
            <a:r>
              <a:rPr lang="it-IT" sz="2000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e partecipazione</a:t>
            </a:r>
          </a:p>
          <a:p>
            <a:r>
              <a:rPr lang="it-IT" sz="2000" kern="0" dirty="0"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al trattamento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E0E32A9-789C-77C3-E885-E99313C4BDBB}"/>
              </a:ext>
            </a:extLst>
          </p:cNvPr>
          <p:cNvSpPr/>
          <p:nvPr/>
        </p:nvSpPr>
        <p:spPr>
          <a:xfrm>
            <a:off x="4947488" y="24907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54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1277816" y="301220"/>
            <a:ext cx="9355016" cy="6255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it-IT" sz="2800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ALLEANZA TERAPEUTICA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La relazione medico-paziente però può influenzare la compliance anche in senso positivo.  </a:t>
            </a:r>
          </a:p>
          <a:p>
            <a:pPr algn="just"/>
            <a:endParaRPr lang="it-IT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Il lavoro con i pazienti gravi, là dove la relazione è uno dei più importanti strumenti di cura, ci ha insegnato che questo accade quando il medico, il terapeuta  “tratta” correttamente </a:t>
            </a:r>
          </a:p>
          <a:p>
            <a:pPr algn="just"/>
            <a:endParaRPr lang="it-IT" sz="2000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                       </a:t>
            </a:r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20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non solo la malattia ma anche il malato. </a:t>
            </a:r>
          </a:p>
          <a:p>
            <a:pPr algn="just"/>
            <a:endParaRPr lang="it-IT" sz="2000" b="1" u="sng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Comprendendo il suo atteggiamento verso la malattia e verso la cura, 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il medico potrà aiutarlo a </a:t>
            </a:r>
            <a:r>
              <a:rPr lang="it-IT" sz="20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superare eventuali difficoltà nell'aderire al trattamento</a:t>
            </a:r>
          </a:p>
          <a:p>
            <a:pPr algn="just"/>
            <a:endParaRPr lang="it-IT" sz="2000" b="1" u="sng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chemeClr val="tx1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e</a:t>
            </a:r>
            <a:r>
              <a:rPr lang="it-IT" sz="20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vitando di attivare il sistema motivazionale competitivo</a:t>
            </a:r>
          </a:p>
          <a:p>
            <a:pPr algn="just"/>
            <a:endParaRPr lang="it-IT" sz="2000" b="1" u="sng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promuovendo quello collaborativo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b="1" u="sng" dirty="0">
              <a:solidFill>
                <a:srgbClr val="627282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solidFill>
                  <a:srgbClr val="627282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</a:t>
            </a:r>
          </a:p>
          <a:p>
            <a:pPr algn="just"/>
            <a:r>
              <a:rPr lang="it-IT" sz="2000" dirty="0">
                <a:solidFill>
                  <a:srgbClr val="627282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it-IT" sz="20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“alleanza terapeutica”</a:t>
            </a:r>
            <a:endParaRPr lang="it-IT" sz="20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t-IT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5827A779-B0F6-859C-2CB0-75A77FAE21DD}"/>
              </a:ext>
            </a:extLst>
          </p:cNvPr>
          <p:cNvSpPr/>
          <p:nvPr/>
        </p:nvSpPr>
        <p:spPr>
          <a:xfrm>
            <a:off x="2941119" y="5578107"/>
            <a:ext cx="731520" cy="63526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515815" y="93787"/>
            <a:ext cx="11242431" cy="6147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it-IT" sz="2400" u="sng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Alcuni tra i fattori che possono influenzare la concordanza ai trattamenti</a:t>
            </a:r>
          </a:p>
          <a:p>
            <a:pPr>
              <a:lnSpc>
                <a:spcPts val="2100"/>
              </a:lnSpc>
              <a:spcAft>
                <a:spcPts val="600"/>
              </a:spcAft>
            </a:pPr>
            <a:endParaRPr lang="it-IT" sz="1200" kern="0" dirty="0">
              <a:solidFill>
                <a:schemeClr val="tx1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4338" lvl="0" indent="-285750">
              <a:lnSpc>
                <a:spcPts val="21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livello culturale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età e sesso;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supporto familiare e sociale;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tratti di personalità;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comorbilità psichiatriche (nei pazienti depressi la non aderenza è maggiore)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conoscenze acquisite (le informazioni sono un prerequisito, ma la disponibilità di informazioni può non tradursi in conoscenza e ancora più difficile risulta il passaggio dalla conoscenza alla modificazione di atteggiamenti e comportamenti);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aspettative magiche.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tipologia intervento;</a:t>
            </a: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medico-paziente;</a:t>
            </a: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qualità e quantità di informazioni ricevute;</a:t>
            </a: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influenza dell’ambiente sociale (norme collettive, aiuto della famiglia, rete di sostegno sociale);</a:t>
            </a: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caratteristiche del setting clinico (ospedale, domicilio, ambulatorio …)</a:t>
            </a:r>
          </a:p>
          <a:p>
            <a:pPr marL="2954338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stigma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5761BF-9470-4D67-9537-31428737EA06}"/>
              </a:ext>
            </a:extLst>
          </p:cNvPr>
          <p:cNvSpPr txBox="1"/>
          <p:nvPr/>
        </p:nvSpPr>
        <p:spPr>
          <a:xfrm>
            <a:off x="1084383" y="2105086"/>
            <a:ext cx="1254369" cy="3616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Aft>
                <a:spcPts val="600"/>
              </a:spcAft>
            </a:pPr>
            <a:r>
              <a:rPr lang="it-IT" b="1" dirty="0">
                <a:solidFill>
                  <a:schemeClr val="tx1"/>
                </a:solidFill>
                <a:latin typeface="Roboto" panose="02000000000000000000" pitchFamily="2" charset="0"/>
              </a:rPr>
              <a:t>Intrinseci</a:t>
            </a:r>
            <a:r>
              <a:rPr lang="it-IT" sz="18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kern="100" dirty="0">
              <a:solidFill>
                <a:schemeClr val="tx1"/>
              </a:solidFill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E46A1A-4454-629F-5716-21549229E58D}"/>
              </a:ext>
            </a:extLst>
          </p:cNvPr>
          <p:cNvSpPr txBox="1"/>
          <p:nvPr/>
        </p:nvSpPr>
        <p:spPr>
          <a:xfrm>
            <a:off x="1131277" y="4791732"/>
            <a:ext cx="123092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Estrinseci </a:t>
            </a:r>
            <a:endParaRPr lang="it-I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AC89BA6D-2A80-CD39-D368-A995D0DEA7CA}"/>
              </a:ext>
            </a:extLst>
          </p:cNvPr>
          <p:cNvSpPr/>
          <p:nvPr/>
        </p:nvSpPr>
        <p:spPr>
          <a:xfrm>
            <a:off x="894116" y="1507403"/>
            <a:ext cx="2060099" cy="155700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49316D3-589C-BCB6-FA7F-1DD11FCAEDD4}"/>
              </a:ext>
            </a:extLst>
          </p:cNvPr>
          <p:cNvSpPr/>
          <p:nvPr/>
        </p:nvSpPr>
        <p:spPr>
          <a:xfrm>
            <a:off x="894115" y="4197896"/>
            <a:ext cx="2060099" cy="1557004"/>
          </a:xfrm>
          <a:prstGeom prst="right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333EE45-9663-0B0D-1E6E-300957BACE03}"/>
              </a:ext>
            </a:extLst>
          </p:cNvPr>
          <p:cNvSpPr/>
          <p:nvPr/>
        </p:nvSpPr>
        <p:spPr>
          <a:xfrm>
            <a:off x="3223846" y="715108"/>
            <a:ext cx="8510954" cy="30948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5BA7F4F-B2D7-0B2D-F6E1-EB25EBE96569}"/>
              </a:ext>
            </a:extLst>
          </p:cNvPr>
          <p:cNvSpPr/>
          <p:nvPr/>
        </p:nvSpPr>
        <p:spPr>
          <a:xfrm>
            <a:off x="3223846" y="4021015"/>
            <a:ext cx="8510954" cy="21218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71899-29DD-8786-4A4D-00B1F689285F}"/>
              </a:ext>
            </a:extLst>
          </p:cNvPr>
          <p:cNvSpPr txBox="1"/>
          <p:nvPr/>
        </p:nvSpPr>
        <p:spPr>
          <a:xfrm>
            <a:off x="3563814" y="1359878"/>
            <a:ext cx="8036169" cy="41011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>
              <a:lnSpc>
                <a:spcPts val="2100"/>
              </a:lnSpc>
              <a:spcAft>
                <a:spcPts val="600"/>
              </a:spcAft>
            </a:pPr>
            <a:r>
              <a:rPr lang="it-IT" sz="2800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Cosa troviamo in letteratura ?</a:t>
            </a:r>
          </a:p>
          <a:p>
            <a:endParaRPr lang="it-IT" sz="2000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116046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studi che riportano analisi retrospettive di  database;</a:t>
            </a:r>
          </a:p>
          <a:p>
            <a:pPr marL="1160463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revisioni di cartelle cliniche.</a:t>
            </a:r>
          </a:p>
          <a:p>
            <a:endParaRPr lang="it-IT" sz="2000" dirty="0">
              <a:solidFill>
                <a:schemeClr val="tx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r>
              <a:rPr lang="it-IT" sz="2800" b="1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it-IT" sz="2800" b="1" u="sng" kern="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cs typeface="Times New Roman" panose="02020603050405020304" pitchFamily="18" charset="0"/>
              </a:rPr>
              <a:t>Cosa prendono in esame gli studi?</a:t>
            </a:r>
          </a:p>
          <a:p>
            <a:endParaRPr lang="it-IT" sz="2000" dirty="0">
              <a:solidFill>
                <a:schemeClr val="tx1"/>
              </a:solidFill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11652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l’aderenza ai programmi di </a:t>
            </a:r>
            <a:r>
              <a:rPr lang="it-IT" sz="20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followup</a:t>
            </a:r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; </a:t>
            </a:r>
          </a:p>
          <a:p>
            <a:pPr marL="1165225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l</a:t>
            </a:r>
            <a:r>
              <a:rPr lang="it-IT" sz="2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’ aderenza alle raccomandazioni comportamentali fornite ai pazienti di cui l’esempio più comune è rappresentato dall’aderenza alle Linee Guida di pratica clinica.</a:t>
            </a:r>
            <a:endParaRPr lang="it-IT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627282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 descr="Immagine che contiene libro, testo, Pubblicazione, interno&#10;&#10;Descrizione generata automaticamente">
            <a:extLst>
              <a:ext uri="{FF2B5EF4-FFF2-40B4-BE49-F238E27FC236}">
                <a16:creationId xmlns:a16="http://schemas.microsoft.com/office/drawing/2014/main" id="{BA8EC3FE-EA23-1022-290F-441AD4C65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359" y="2039816"/>
            <a:ext cx="3298455" cy="21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81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dcmitype/"/>
    <ds:schemaRef ds:uri="http://purl.org/dc/elements/1.1/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4920</Words>
  <Application>Microsoft Office PowerPoint</Application>
  <PresentationFormat>Widescreen</PresentationFormat>
  <Paragraphs>405</Paragraphs>
  <Slides>39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8" baseType="lpstr">
      <vt:lpstr>Aptos</vt:lpstr>
      <vt:lpstr>Arial</vt:lpstr>
      <vt:lpstr>Calibri</vt:lpstr>
      <vt:lpstr>Raleway</vt:lpstr>
      <vt:lpstr>Roboto</vt:lpstr>
      <vt:lpstr>Symbol</vt:lpstr>
      <vt:lpstr>Times New Roman</vt:lpstr>
      <vt:lpstr>Wingdings</vt:lpstr>
      <vt:lpstr>RetrospectVTI</vt:lpstr>
      <vt:lpstr>Problemi della Compliance del Paziente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Carlo GALLO</cp:lastModifiedBy>
  <cp:revision>100</cp:revision>
  <dcterms:created xsi:type="dcterms:W3CDTF">2022-02-27T17:36:31Z</dcterms:created>
  <dcterms:modified xsi:type="dcterms:W3CDTF">2024-05-09T16:50:14Z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